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8" r:id="rId10"/>
    <p:sldId id="265" r:id="rId11"/>
    <p:sldId id="267" r:id="rId12"/>
    <p:sldId id="307" r:id="rId13"/>
    <p:sldId id="270" r:id="rId14"/>
    <p:sldId id="271" r:id="rId15"/>
    <p:sldId id="272" r:id="rId16"/>
    <p:sldId id="273" r:id="rId17"/>
    <p:sldId id="305" r:id="rId18"/>
    <p:sldId id="275" r:id="rId19"/>
    <p:sldId id="276" r:id="rId20"/>
    <p:sldId id="287" r:id="rId21"/>
    <p:sldId id="288" r:id="rId22"/>
    <p:sldId id="289" r:id="rId23"/>
    <p:sldId id="277" r:id="rId24"/>
    <p:sldId id="278" r:id="rId25"/>
    <p:sldId id="290" r:id="rId26"/>
    <p:sldId id="291" r:id="rId27"/>
    <p:sldId id="294" r:id="rId28"/>
    <p:sldId id="292" r:id="rId29"/>
    <p:sldId id="295" r:id="rId30"/>
    <p:sldId id="293" r:id="rId31"/>
    <p:sldId id="297" r:id="rId32"/>
    <p:sldId id="296" r:id="rId33"/>
    <p:sldId id="298" r:id="rId34"/>
    <p:sldId id="279" r:id="rId35"/>
    <p:sldId id="299" r:id="rId36"/>
    <p:sldId id="300" r:id="rId37"/>
    <p:sldId id="301" r:id="rId38"/>
    <p:sldId id="302" r:id="rId39"/>
    <p:sldId id="303" r:id="rId40"/>
    <p:sldId id="281" r:id="rId41"/>
  </p:sldIdLst>
  <p:sldSz cx="18288000" cy="10287000"/>
  <p:notesSz cx="6858000" cy="9144000"/>
  <p:embeddedFontLst>
    <p:embeddedFont>
      <p:font typeface="Ample Display" panose="020B0604020202020204" charset="-128"/>
      <p:regular r:id="rId42"/>
    </p:embeddedFont>
    <p:embeddedFont>
      <p:font typeface="Arimo Bold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8" autoAdjust="0"/>
    <p:restoredTop sz="94622" autoAdjust="0"/>
  </p:normalViewPr>
  <p:slideViewPr>
    <p:cSldViewPr>
      <p:cViewPr varScale="1">
        <p:scale>
          <a:sx n="53" d="100"/>
          <a:sy n="53" d="100"/>
        </p:scale>
        <p:origin x="70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21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image" Target="../media/image38.svg"/><Relationship Id="rId21" Type="http://schemas.openxmlformats.org/officeDocument/2006/relationships/image" Target="../media/image68.svg"/><Relationship Id="rId7" Type="http://schemas.openxmlformats.org/officeDocument/2006/relationships/image" Target="../media/image40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37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58.svg"/><Relationship Id="rId5" Type="http://schemas.openxmlformats.org/officeDocument/2006/relationships/image" Target="../media/image16.svg"/><Relationship Id="rId15" Type="http://schemas.openxmlformats.org/officeDocument/2006/relationships/image" Target="../media/image62.svg"/><Relationship Id="rId23" Type="http://schemas.openxmlformats.org/officeDocument/2006/relationships/image" Target="../media/image70.sv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15.png"/><Relationship Id="rId9" Type="http://schemas.openxmlformats.org/officeDocument/2006/relationships/image" Target="../media/image24.sv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7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75.png"/><Relationship Id="rId18" Type="http://schemas.openxmlformats.org/officeDocument/2006/relationships/image" Target="../media/image80.sv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12" Type="http://schemas.openxmlformats.org/officeDocument/2006/relationships/image" Target="../media/image24.svg"/><Relationship Id="rId17" Type="http://schemas.openxmlformats.org/officeDocument/2006/relationships/image" Target="../media/image79.png"/><Relationship Id="rId2" Type="http://schemas.openxmlformats.org/officeDocument/2006/relationships/image" Target="../media/image37.png"/><Relationship Id="rId16" Type="http://schemas.openxmlformats.org/officeDocument/2006/relationships/image" Target="../media/image7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3.png"/><Relationship Id="rId5" Type="http://schemas.openxmlformats.org/officeDocument/2006/relationships/image" Target="../media/image16.svg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19" Type="http://schemas.openxmlformats.org/officeDocument/2006/relationships/image" Target="../media/image81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Relationship Id="rId14" Type="http://schemas.openxmlformats.org/officeDocument/2006/relationships/image" Target="../media/image7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84.png"/><Relationship Id="rId5" Type="http://schemas.openxmlformats.org/officeDocument/2006/relationships/image" Target="../media/image16.svg"/><Relationship Id="rId10" Type="http://schemas.openxmlformats.org/officeDocument/2006/relationships/image" Target="../media/image83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86.png"/><Relationship Id="rId5" Type="http://schemas.openxmlformats.org/officeDocument/2006/relationships/image" Target="../media/image16.svg"/><Relationship Id="rId10" Type="http://schemas.openxmlformats.org/officeDocument/2006/relationships/image" Target="../media/image85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89.png"/><Relationship Id="rId5" Type="http://schemas.openxmlformats.org/officeDocument/2006/relationships/image" Target="../media/image16.svg"/><Relationship Id="rId10" Type="http://schemas.openxmlformats.org/officeDocument/2006/relationships/image" Target="../media/image88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91.png"/><Relationship Id="rId5" Type="http://schemas.openxmlformats.org/officeDocument/2006/relationships/image" Target="../media/image16.svg"/><Relationship Id="rId10" Type="http://schemas.openxmlformats.org/officeDocument/2006/relationships/image" Target="../media/image90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93.png"/><Relationship Id="rId5" Type="http://schemas.openxmlformats.org/officeDocument/2006/relationships/image" Target="../media/image16.svg"/><Relationship Id="rId10" Type="http://schemas.openxmlformats.org/officeDocument/2006/relationships/image" Target="../media/image92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95.png"/><Relationship Id="rId5" Type="http://schemas.openxmlformats.org/officeDocument/2006/relationships/image" Target="../media/image16.svg"/><Relationship Id="rId10" Type="http://schemas.openxmlformats.org/officeDocument/2006/relationships/image" Target="../media/image94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97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98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99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00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01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02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7.png"/><Relationship Id="rId5" Type="http://schemas.openxmlformats.org/officeDocument/2006/relationships/image" Target="../media/image15.pn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03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04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05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06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08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09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10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11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112.png"/><Relationship Id="rId4" Type="http://schemas.openxmlformats.org/officeDocument/2006/relationships/image" Target="../media/image15.png"/><Relationship Id="rId9" Type="http://schemas.openxmlformats.org/officeDocument/2006/relationships/image" Target="../media/image5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16.svg"/><Relationship Id="rId4" Type="http://schemas.openxmlformats.org/officeDocument/2006/relationships/image" Target="../media/image30.svg"/><Relationship Id="rId9" Type="http://schemas.openxmlformats.org/officeDocument/2006/relationships/image" Target="../media/image15.png"/><Relationship Id="rId1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43.svg"/><Relationship Id="rId4" Type="http://schemas.openxmlformats.org/officeDocument/2006/relationships/image" Target="../media/image15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51.jpg"/><Relationship Id="rId4" Type="http://schemas.openxmlformats.org/officeDocument/2006/relationships/image" Target="../media/image22.svg"/><Relationship Id="rId9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539473" y="-396105"/>
            <a:ext cx="22548578" cy="11178405"/>
          </a:xfrm>
          <a:custGeom>
            <a:avLst/>
            <a:gdLst/>
            <a:ahLst/>
            <a:cxnLst/>
            <a:rect l="l" t="t" r="r" b="b"/>
            <a:pathLst>
              <a:path w="22548578" h="11178405">
                <a:moveTo>
                  <a:pt x="0" y="0"/>
                </a:moveTo>
                <a:lnTo>
                  <a:pt x="22548578" y="0"/>
                </a:lnTo>
                <a:lnTo>
                  <a:pt x="22548578" y="11178405"/>
                </a:lnTo>
                <a:lnTo>
                  <a:pt x="0" y="1117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4790" y="-518033"/>
            <a:ext cx="1671689" cy="11178405"/>
          </a:xfrm>
          <a:custGeom>
            <a:avLst/>
            <a:gdLst/>
            <a:ahLst/>
            <a:cxnLst/>
            <a:rect l="l" t="t" r="r" b="b"/>
            <a:pathLst>
              <a:path w="1671689" h="11178405">
                <a:moveTo>
                  <a:pt x="0" y="0"/>
                </a:moveTo>
                <a:lnTo>
                  <a:pt x="1671689" y="0"/>
                </a:lnTo>
                <a:lnTo>
                  <a:pt x="1671689" y="11178405"/>
                </a:lnTo>
                <a:lnTo>
                  <a:pt x="0" y="1117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1054" y="3467281"/>
            <a:ext cx="11555644" cy="3226828"/>
          </a:xfrm>
          <a:custGeom>
            <a:avLst/>
            <a:gdLst/>
            <a:ahLst/>
            <a:cxnLst/>
            <a:rect l="l" t="t" r="r" b="b"/>
            <a:pathLst>
              <a:path w="11555644" h="3226828">
                <a:moveTo>
                  <a:pt x="0" y="0"/>
                </a:moveTo>
                <a:lnTo>
                  <a:pt x="11555644" y="0"/>
                </a:lnTo>
                <a:lnTo>
                  <a:pt x="11555644" y="3226828"/>
                </a:lnTo>
                <a:lnTo>
                  <a:pt x="0" y="322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6899" y="3457756"/>
            <a:ext cx="602430" cy="3226828"/>
          </a:xfrm>
          <a:custGeom>
            <a:avLst/>
            <a:gdLst/>
            <a:ahLst/>
            <a:cxnLst/>
            <a:rect l="l" t="t" r="r" b="b"/>
            <a:pathLst>
              <a:path w="602430" h="3226828">
                <a:moveTo>
                  <a:pt x="0" y="0"/>
                </a:moveTo>
                <a:lnTo>
                  <a:pt x="602430" y="0"/>
                </a:lnTo>
                <a:lnTo>
                  <a:pt x="602430" y="3226828"/>
                </a:lnTo>
                <a:lnTo>
                  <a:pt x="0" y="32268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767926" y="-3475779"/>
            <a:ext cx="5661063" cy="5661063"/>
          </a:xfrm>
          <a:custGeom>
            <a:avLst/>
            <a:gdLst/>
            <a:ahLst/>
            <a:cxnLst/>
            <a:rect l="l" t="t" r="r" b="b"/>
            <a:pathLst>
              <a:path w="5661063" h="5661063">
                <a:moveTo>
                  <a:pt x="0" y="0"/>
                </a:moveTo>
                <a:lnTo>
                  <a:pt x="5661063" y="0"/>
                </a:lnTo>
                <a:lnTo>
                  <a:pt x="5661063" y="5661063"/>
                </a:lnTo>
                <a:lnTo>
                  <a:pt x="0" y="56610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3297" y="253908"/>
            <a:ext cx="2741625" cy="1439154"/>
            <a:chOff x="0" y="0"/>
            <a:chExt cx="3655500" cy="1918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5441" cy="1918843"/>
            </a:xfrm>
            <a:custGeom>
              <a:avLst/>
              <a:gdLst/>
              <a:ahLst/>
              <a:cxnLst/>
              <a:rect l="l" t="t" r="r" b="b"/>
              <a:pathLst>
                <a:path w="3655441" h="1918843">
                  <a:moveTo>
                    <a:pt x="0" y="0"/>
                  </a:moveTo>
                  <a:lnTo>
                    <a:pt x="3655441" y="0"/>
                  </a:lnTo>
                  <a:lnTo>
                    <a:pt x="3655441" y="1918843"/>
                  </a:lnTo>
                  <a:lnTo>
                    <a:pt x="0" y="191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15315" r="-1" b="-1531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2267274" y="4319375"/>
            <a:ext cx="1955939" cy="1501183"/>
          </a:xfrm>
          <a:custGeom>
            <a:avLst/>
            <a:gdLst/>
            <a:ahLst/>
            <a:cxnLst/>
            <a:rect l="l" t="t" r="r" b="b"/>
            <a:pathLst>
              <a:path w="1955939" h="1501183">
                <a:moveTo>
                  <a:pt x="0" y="0"/>
                </a:moveTo>
                <a:lnTo>
                  <a:pt x="1955939" y="0"/>
                </a:lnTo>
                <a:lnTo>
                  <a:pt x="1955939" y="1501183"/>
                </a:lnTo>
                <a:lnTo>
                  <a:pt x="0" y="15011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98724" y="3785432"/>
            <a:ext cx="7347109" cy="2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8"/>
              </a:lnSpc>
            </a:pPr>
            <a:r>
              <a:rPr lang="en-US" sz="5534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Hotels Reservations </a:t>
            </a:r>
          </a:p>
          <a:p>
            <a:pPr algn="ctr">
              <a:lnSpc>
                <a:spcPts val="7748"/>
              </a:lnSpc>
            </a:pPr>
            <a:r>
              <a:rPr lang="en-US" sz="5534" dirty="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Analysis                      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32404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333565" y="9305925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224790" y="9460554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729723" y="-534871"/>
            <a:ext cx="9092278" cy="11178405"/>
          </a:xfrm>
          <a:custGeom>
            <a:avLst/>
            <a:gdLst/>
            <a:ahLst/>
            <a:cxnLst/>
            <a:rect l="l" t="t" r="r" b="b"/>
            <a:pathLst>
              <a:path w="9092278" h="11178405">
                <a:moveTo>
                  <a:pt x="0" y="0"/>
                </a:moveTo>
                <a:lnTo>
                  <a:pt x="9092278" y="0"/>
                </a:lnTo>
                <a:lnTo>
                  <a:pt x="9092278" y="11178405"/>
                </a:lnTo>
                <a:lnTo>
                  <a:pt x="0" y="1117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00240" y="-38100"/>
            <a:ext cx="963960" cy="829284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32404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77000" y="-38100"/>
            <a:ext cx="5869306" cy="1173361"/>
          </a:xfrm>
          <a:custGeom>
            <a:avLst/>
            <a:gdLst/>
            <a:ahLst/>
            <a:cxnLst/>
            <a:rect l="l" t="t" r="r" b="b"/>
            <a:pathLst>
              <a:path w="5869306" h="1173361">
                <a:moveTo>
                  <a:pt x="0" y="0"/>
                </a:moveTo>
                <a:lnTo>
                  <a:pt x="5869306" y="0"/>
                </a:lnTo>
                <a:lnTo>
                  <a:pt x="5869306" y="1173361"/>
                </a:lnTo>
                <a:lnTo>
                  <a:pt x="0" y="1173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396385" y="211336"/>
            <a:ext cx="10983546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4800" dirty="0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Star Schema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3349EC-B73B-4031-8981-26A750C6E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09700"/>
            <a:ext cx="18130838" cy="785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7" name="Freeform 7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1663581"/>
            <a:ext cx="18252776" cy="244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  <a:spcBef>
                <a:spcPct val="0"/>
              </a:spcBef>
            </a:pPr>
            <a:r>
              <a:rPr lang="en-US" sz="339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An ETL (Extract, Transform, Load) process was implemented. So We could transform the data from Database into a Data Warehouse. The following tables were created in the DWH to organize the data:</a:t>
            </a:r>
          </a:p>
          <a:p>
            <a:pPr algn="ctr">
              <a:lnSpc>
                <a:spcPts val="4746"/>
              </a:lnSpc>
              <a:spcBef>
                <a:spcPct val="0"/>
              </a:spcBef>
            </a:pPr>
            <a:endParaRPr lang="en-US" sz="3390">
              <a:solidFill>
                <a:srgbClr val="FFDE59"/>
              </a:solidFill>
              <a:latin typeface="Ample Display"/>
              <a:ea typeface="Ample Display"/>
              <a:cs typeface="Ample Display"/>
              <a:sym typeface="Ample Display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899851" y="5909327"/>
            <a:ext cx="3850923" cy="1037725"/>
          </a:xfrm>
          <a:custGeom>
            <a:avLst/>
            <a:gdLst/>
            <a:ahLst/>
            <a:cxnLst/>
            <a:rect l="l" t="t" r="r" b="b"/>
            <a:pathLst>
              <a:path w="3850923" h="1037725">
                <a:moveTo>
                  <a:pt x="0" y="0"/>
                </a:moveTo>
                <a:lnTo>
                  <a:pt x="3850923" y="0"/>
                </a:lnTo>
                <a:lnTo>
                  <a:pt x="3850923" y="1037724"/>
                </a:lnTo>
                <a:lnTo>
                  <a:pt x="0" y="1037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70256" y="4111000"/>
            <a:ext cx="4447028" cy="1198360"/>
          </a:xfrm>
          <a:custGeom>
            <a:avLst/>
            <a:gdLst/>
            <a:ahLst/>
            <a:cxnLst/>
            <a:rect l="l" t="t" r="r" b="b"/>
            <a:pathLst>
              <a:path w="4447028" h="1198360">
                <a:moveTo>
                  <a:pt x="0" y="0"/>
                </a:moveTo>
                <a:lnTo>
                  <a:pt x="4447028" y="0"/>
                </a:lnTo>
                <a:lnTo>
                  <a:pt x="4447028" y="1198360"/>
                </a:lnTo>
                <a:lnTo>
                  <a:pt x="0" y="1198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3960" y="6717020"/>
            <a:ext cx="4361935" cy="1175429"/>
          </a:xfrm>
          <a:custGeom>
            <a:avLst/>
            <a:gdLst/>
            <a:ahLst/>
            <a:cxnLst/>
            <a:rect l="l" t="t" r="r" b="b"/>
            <a:pathLst>
              <a:path w="4361935" h="1175429">
                <a:moveTo>
                  <a:pt x="0" y="0"/>
                </a:moveTo>
                <a:lnTo>
                  <a:pt x="4361935" y="0"/>
                </a:lnTo>
                <a:lnTo>
                  <a:pt x="4361935" y="1175430"/>
                </a:lnTo>
                <a:lnTo>
                  <a:pt x="0" y="1175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796423" y="3764956"/>
            <a:ext cx="3755152" cy="1011917"/>
          </a:xfrm>
          <a:custGeom>
            <a:avLst/>
            <a:gdLst/>
            <a:ahLst/>
            <a:cxnLst/>
            <a:rect l="l" t="t" r="r" b="b"/>
            <a:pathLst>
              <a:path w="3755152" h="1011917">
                <a:moveTo>
                  <a:pt x="0" y="0"/>
                </a:moveTo>
                <a:lnTo>
                  <a:pt x="3755153" y="0"/>
                </a:lnTo>
                <a:lnTo>
                  <a:pt x="3755153" y="1011917"/>
                </a:lnTo>
                <a:lnTo>
                  <a:pt x="0" y="1011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918901" y="8208283"/>
            <a:ext cx="3755152" cy="1011917"/>
          </a:xfrm>
          <a:custGeom>
            <a:avLst/>
            <a:gdLst/>
            <a:ahLst/>
            <a:cxnLst/>
            <a:rect l="l" t="t" r="r" b="b"/>
            <a:pathLst>
              <a:path w="3755152" h="1011917">
                <a:moveTo>
                  <a:pt x="0" y="0"/>
                </a:moveTo>
                <a:lnTo>
                  <a:pt x="3755152" y="0"/>
                </a:lnTo>
                <a:lnTo>
                  <a:pt x="3755152" y="1011917"/>
                </a:lnTo>
                <a:lnTo>
                  <a:pt x="0" y="1011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703661" y="6717020"/>
            <a:ext cx="3755152" cy="1011917"/>
          </a:xfrm>
          <a:custGeom>
            <a:avLst/>
            <a:gdLst/>
            <a:ahLst/>
            <a:cxnLst/>
            <a:rect l="l" t="t" r="r" b="b"/>
            <a:pathLst>
              <a:path w="3755152" h="1011917">
                <a:moveTo>
                  <a:pt x="0" y="0"/>
                </a:moveTo>
                <a:lnTo>
                  <a:pt x="3755153" y="0"/>
                </a:lnTo>
                <a:lnTo>
                  <a:pt x="3755153" y="1011917"/>
                </a:lnTo>
                <a:lnTo>
                  <a:pt x="0" y="1011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369359" y="4203855"/>
            <a:ext cx="3752374" cy="1011168"/>
          </a:xfrm>
          <a:custGeom>
            <a:avLst/>
            <a:gdLst/>
            <a:ahLst/>
            <a:cxnLst/>
            <a:rect l="l" t="t" r="r" b="b"/>
            <a:pathLst>
              <a:path w="3752374" h="1011168">
                <a:moveTo>
                  <a:pt x="0" y="0"/>
                </a:moveTo>
                <a:lnTo>
                  <a:pt x="3752374" y="0"/>
                </a:lnTo>
                <a:lnTo>
                  <a:pt x="3752374" y="1011168"/>
                </a:lnTo>
                <a:lnTo>
                  <a:pt x="0" y="10111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72580" y="4294232"/>
            <a:ext cx="966468" cy="831162"/>
          </a:xfrm>
          <a:custGeom>
            <a:avLst/>
            <a:gdLst/>
            <a:ahLst/>
            <a:cxnLst/>
            <a:rect l="l" t="t" r="r" b="b"/>
            <a:pathLst>
              <a:path w="966468" h="831162">
                <a:moveTo>
                  <a:pt x="0" y="0"/>
                </a:moveTo>
                <a:lnTo>
                  <a:pt x="966468" y="0"/>
                </a:lnTo>
                <a:lnTo>
                  <a:pt x="966468" y="831162"/>
                </a:lnTo>
                <a:lnTo>
                  <a:pt x="0" y="8311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987371" y="6947051"/>
            <a:ext cx="780488" cy="805665"/>
          </a:xfrm>
          <a:custGeom>
            <a:avLst/>
            <a:gdLst/>
            <a:ahLst/>
            <a:cxnLst/>
            <a:rect l="l" t="t" r="r" b="b"/>
            <a:pathLst>
              <a:path w="780488" h="805665">
                <a:moveTo>
                  <a:pt x="0" y="0"/>
                </a:moveTo>
                <a:lnTo>
                  <a:pt x="780488" y="0"/>
                </a:lnTo>
                <a:lnTo>
                  <a:pt x="780488" y="805666"/>
                </a:lnTo>
                <a:lnTo>
                  <a:pt x="0" y="8056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296717" y="4496764"/>
            <a:ext cx="507429" cy="641301"/>
          </a:xfrm>
          <a:custGeom>
            <a:avLst/>
            <a:gdLst/>
            <a:ahLst/>
            <a:cxnLst/>
            <a:rect l="l" t="t" r="r" b="b"/>
            <a:pathLst>
              <a:path w="507429" h="641301">
                <a:moveTo>
                  <a:pt x="0" y="0"/>
                </a:moveTo>
                <a:lnTo>
                  <a:pt x="507429" y="0"/>
                </a:lnTo>
                <a:lnTo>
                  <a:pt x="507429" y="641301"/>
                </a:lnTo>
                <a:lnTo>
                  <a:pt x="0" y="6413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570454" y="3976981"/>
            <a:ext cx="847329" cy="696350"/>
          </a:xfrm>
          <a:custGeom>
            <a:avLst/>
            <a:gdLst/>
            <a:ahLst/>
            <a:cxnLst/>
            <a:rect l="l" t="t" r="r" b="b"/>
            <a:pathLst>
              <a:path w="847329" h="696350">
                <a:moveTo>
                  <a:pt x="0" y="0"/>
                </a:moveTo>
                <a:lnTo>
                  <a:pt x="847328" y="0"/>
                </a:lnTo>
                <a:lnTo>
                  <a:pt x="847328" y="696350"/>
                </a:lnTo>
                <a:lnTo>
                  <a:pt x="0" y="6963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513328" y="6924933"/>
            <a:ext cx="753084" cy="668362"/>
          </a:xfrm>
          <a:custGeom>
            <a:avLst/>
            <a:gdLst/>
            <a:ahLst/>
            <a:cxnLst/>
            <a:rect l="l" t="t" r="r" b="b"/>
            <a:pathLst>
              <a:path w="753084" h="668362">
                <a:moveTo>
                  <a:pt x="0" y="0"/>
                </a:moveTo>
                <a:lnTo>
                  <a:pt x="753085" y="0"/>
                </a:lnTo>
                <a:lnTo>
                  <a:pt x="753085" y="668363"/>
                </a:lnTo>
                <a:lnTo>
                  <a:pt x="0" y="6683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768786" y="8340540"/>
            <a:ext cx="782790" cy="819675"/>
          </a:xfrm>
          <a:custGeom>
            <a:avLst/>
            <a:gdLst/>
            <a:ahLst/>
            <a:cxnLst/>
            <a:rect l="l" t="t" r="r" b="b"/>
            <a:pathLst>
              <a:path w="782790" h="819675">
                <a:moveTo>
                  <a:pt x="0" y="0"/>
                </a:moveTo>
                <a:lnTo>
                  <a:pt x="782790" y="0"/>
                </a:lnTo>
                <a:lnTo>
                  <a:pt x="782790" y="819675"/>
                </a:lnTo>
                <a:lnTo>
                  <a:pt x="0" y="8196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62549" y="27934"/>
            <a:ext cx="10079060" cy="121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7"/>
              </a:lnSpc>
            </a:pPr>
            <a:r>
              <a:rPr lang="en-US" sz="634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ETL Process overview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0610" y="4449111"/>
            <a:ext cx="2739127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BOOKING_DIM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0728" y="7014946"/>
            <a:ext cx="3925167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GUEST_DIM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64034" y="3972113"/>
            <a:ext cx="2325444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ROOM_DIM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549373" y="8415440"/>
            <a:ext cx="3925167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DATE_DIM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43608" y="6924177"/>
            <a:ext cx="2606823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REVIEW_DIM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51286" y="4463425"/>
            <a:ext cx="2545430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HOTEL_DIM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7" name="Freeform 7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03296" y="46640"/>
            <a:ext cx="7297444" cy="121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7"/>
              </a:lnSpc>
            </a:pPr>
            <a:r>
              <a:rPr lang="en-US" sz="634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ETL Process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8C25E4-5974-420F-9B7A-23DB7B1C6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9" y="1676804"/>
            <a:ext cx="8557756" cy="7465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011A3E-A1A4-42F7-A1F6-569B06A9D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74" y="1645095"/>
            <a:ext cx="8718926" cy="7469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473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60459" y="1378029"/>
            <a:ext cx="7401975" cy="740197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1349" r="-1134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7990" y="1511367"/>
            <a:ext cx="8356067" cy="430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ANALYZING DATA </a:t>
            </a:r>
          </a:p>
          <a:p>
            <a:pPr algn="r" rtl="1">
              <a:lnSpc>
                <a:spcPts val="10800"/>
              </a:lnSpc>
            </a:pPr>
            <a:endParaRPr lang="en-US" sz="9000">
              <a:solidFill>
                <a:srgbClr val="FFDE59"/>
              </a:solidFill>
              <a:latin typeface="Ample Display"/>
              <a:ea typeface="Ample Display"/>
              <a:cs typeface="Ample Display"/>
              <a:sym typeface="Ample Displa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97463" y="4711294"/>
            <a:ext cx="7786678" cy="302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inspects, cleans, transforms, and models data to extract insights and support decision-making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7" name="Freeform 7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12210" y="1979237"/>
            <a:ext cx="7401975" cy="740197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8651" r="-8651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8862434" y="4050567"/>
            <a:ext cx="3786766" cy="1308002"/>
          </a:xfrm>
          <a:custGeom>
            <a:avLst/>
            <a:gdLst/>
            <a:ahLst/>
            <a:cxnLst/>
            <a:rect l="l" t="t" r="r" b="b"/>
            <a:pathLst>
              <a:path w="4853902" h="1308002">
                <a:moveTo>
                  <a:pt x="0" y="0"/>
                </a:moveTo>
                <a:lnTo>
                  <a:pt x="4853901" y="0"/>
                </a:lnTo>
                <a:lnTo>
                  <a:pt x="4853901" y="1308002"/>
                </a:lnTo>
                <a:lnTo>
                  <a:pt x="0" y="1308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14185" y="6024648"/>
            <a:ext cx="5538166" cy="1492393"/>
          </a:xfrm>
          <a:custGeom>
            <a:avLst/>
            <a:gdLst/>
            <a:ahLst/>
            <a:cxnLst/>
            <a:rect l="l" t="t" r="r" b="b"/>
            <a:pathLst>
              <a:path w="5538166" h="1492393">
                <a:moveTo>
                  <a:pt x="0" y="0"/>
                </a:moveTo>
                <a:lnTo>
                  <a:pt x="5538166" y="0"/>
                </a:lnTo>
                <a:lnTo>
                  <a:pt x="5538166" y="1492393"/>
                </a:lnTo>
                <a:lnTo>
                  <a:pt x="0" y="14923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943214" y="8166251"/>
            <a:ext cx="4853902" cy="1308002"/>
          </a:xfrm>
          <a:custGeom>
            <a:avLst/>
            <a:gdLst/>
            <a:ahLst/>
            <a:cxnLst/>
            <a:rect l="l" t="t" r="r" b="b"/>
            <a:pathLst>
              <a:path w="4853902" h="1308002">
                <a:moveTo>
                  <a:pt x="0" y="0"/>
                </a:moveTo>
                <a:lnTo>
                  <a:pt x="4853902" y="0"/>
                </a:lnTo>
                <a:lnTo>
                  <a:pt x="4853902" y="1308002"/>
                </a:lnTo>
                <a:lnTo>
                  <a:pt x="0" y="1308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860839" y="6472799"/>
            <a:ext cx="961047" cy="789260"/>
          </a:xfrm>
          <a:custGeom>
            <a:avLst/>
            <a:gdLst/>
            <a:ahLst/>
            <a:cxnLst/>
            <a:rect l="l" t="t" r="r" b="b"/>
            <a:pathLst>
              <a:path w="961047" h="789260">
                <a:moveTo>
                  <a:pt x="0" y="0"/>
                </a:moveTo>
                <a:lnTo>
                  <a:pt x="961047" y="0"/>
                </a:lnTo>
                <a:lnTo>
                  <a:pt x="961047" y="789259"/>
                </a:lnTo>
                <a:lnTo>
                  <a:pt x="0" y="7892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34318" y="2168887"/>
            <a:ext cx="3905138" cy="1052334"/>
          </a:xfrm>
          <a:custGeom>
            <a:avLst/>
            <a:gdLst/>
            <a:ahLst/>
            <a:cxnLst/>
            <a:rect l="l" t="t" r="r" b="b"/>
            <a:pathLst>
              <a:path w="3905138" h="1052334">
                <a:moveTo>
                  <a:pt x="0" y="0"/>
                </a:moveTo>
                <a:lnTo>
                  <a:pt x="3905137" y="0"/>
                </a:lnTo>
                <a:lnTo>
                  <a:pt x="3905137" y="1052334"/>
                </a:lnTo>
                <a:lnTo>
                  <a:pt x="0" y="10523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633962" y="8400571"/>
            <a:ext cx="875234" cy="857729"/>
          </a:xfrm>
          <a:custGeom>
            <a:avLst/>
            <a:gdLst/>
            <a:ahLst/>
            <a:cxnLst/>
            <a:rect l="l" t="t" r="r" b="b"/>
            <a:pathLst>
              <a:path w="875234" h="857729">
                <a:moveTo>
                  <a:pt x="0" y="0"/>
                </a:moveTo>
                <a:lnTo>
                  <a:pt x="875234" y="0"/>
                </a:lnTo>
                <a:lnTo>
                  <a:pt x="875234" y="857729"/>
                </a:lnTo>
                <a:lnTo>
                  <a:pt x="0" y="8577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954050" y="2251061"/>
            <a:ext cx="897672" cy="987439"/>
          </a:xfrm>
          <a:custGeom>
            <a:avLst/>
            <a:gdLst/>
            <a:ahLst/>
            <a:cxnLst/>
            <a:rect l="l" t="t" r="r" b="b"/>
            <a:pathLst>
              <a:path w="897672" h="987439">
                <a:moveTo>
                  <a:pt x="0" y="0"/>
                </a:moveTo>
                <a:lnTo>
                  <a:pt x="897672" y="0"/>
                </a:lnTo>
                <a:lnTo>
                  <a:pt x="897672" y="987440"/>
                </a:lnTo>
                <a:lnTo>
                  <a:pt x="0" y="98744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994754" y="46830"/>
            <a:ext cx="7297444" cy="121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7"/>
              </a:lnSpc>
            </a:pPr>
            <a:r>
              <a:rPr lang="en-US" sz="634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ANALYSIS TOOLS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27882" y="4231319"/>
            <a:ext cx="3487007" cy="90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2"/>
              </a:lnSpc>
            </a:pPr>
            <a:r>
              <a:rPr lang="en-US" sz="5843" dirty="0">
                <a:solidFill>
                  <a:srgbClr val="162F56"/>
                </a:solidFill>
                <a:latin typeface="Ample Display"/>
                <a:ea typeface="Ample Display"/>
                <a:sym typeface="Ample Display"/>
              </a:rPr>
              <a:t>SSRS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9326" y="6234674"/>
            <a:ext cx="4358383" cy="107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2"/>
              </a:lnSpc>
            </a:pPr>
            <a:r>
              <a:rPr lang="en-US" sz="5643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POWER BI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46955" y="8241614"/>
            <a:ext cx="3487007" cy="1016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2"/>
              </a:lnSpc>
            </a:pPr>
            <a:r>
              <a:rPr lang="en-US" sz="5343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TABLEAU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44435" y="2171700"/>
            <a:ext cx="2209616" cy="111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2"/>
              </a:lnSpc>
            </a:pPr>
            <a:r>
              <a:rPr lang="en-US" sz="5843" dirty="0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SSAS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AE7AE72-4643-4F4D-97BF-2EBC24A15D7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268" y="4292774"/>
            <a:ext cx="901145" cy="9011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742827"/>
            <a:ext cx="7833734" cy="78337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7340" r="-1734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05535" y="1542802"/>
            <a:ext cx="8356067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0199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SSAS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74924" y="3554648"/>
            <a:ext cx="7786678" cy="376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create OLAP cubes, defining dimensions and measures for efficient data analysis. Enabled fast, multidimensional querying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7" name="Freeform 7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 dirty="0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7145" y="149027"/>
            <a:ext cx="8249746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7"/>
              </a:lnSpc>
            </a:pPr>
            <a:r>
              <a:rPr lang="en-US" sz="634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CUBE (1)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ABF39C-24C5-4EAA-BFA7-B34732CF15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9" y="1592476"/>
            <a:ext cx="8229600" cy="7508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0DE066-B6DE-4D60-BC21-F89799DECD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9" y="1529481"/>
            <a:ext cx="8182563" cy="7469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7" name="Freeform 7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 dirty="0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8889CD-7D77-4F6F-BD6E-0877788E7F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0" y="1713826"/>
            <a:ext cx="8662020" cy="7609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B4AACC-CFD1-4077-97C6-9CBB15E78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713826"/>
            <a:ext cx="8077200" cy="7609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A3293E42-333E-486C-935C-786D63779608}"/>
              </a:ext>
            </a:extLst>
          </p:cNvPr>
          <p:cNvSpPr txBox="1"/>
          <p:nvPr/>
        </p:nvSpPr>
        <p:spPr>
          <a:xfrm>
            <a:off x="5427145" y="149027"/>
            <a:ext cx="8249746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7"/>
              </a:lnSpc>
            </a:pPr>
            <a:r>
              <a:rPr lang="en-US" sz="634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CUBE (2)</a:t>
            </a:r>
          </a:p>
        </p:txBody>
      </p:sp>
    </p:spTree>
    <p:extLst>
      <p:ext uri="{BB962C8B-B14F-4D97-AF65-F5344CB8AC3E}">
        <p14:creationId xmlns:p14="http://schemas.microsoft.com/office/powerpoint/2010/main" val="67122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742827"/>
            <a:ext cx="7833734" cy="78337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r="-2504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82569" y="929766"/>
            <a:ext cx="8356067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0199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SSRS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2622" y="2834766"/>
            <a:ext cx="7786678" cy="674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designed and developed interactive reports, leveraging parameters and expressions for dynamic data visualization. Ensured seamless integration with databases to deliver real-time insights to stakeholders.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7" name="Freeform 7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7145" y="80643"/>
            <a:ext cx="8249746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7"/>
              </a:lnSpc>
            </a:pPr>
            <a:r>
              <a:rPr lang="en-US" sz="634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HOTEL REPORT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9B126-A906-4DDA-AC8A-FE16A7102A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26" y="1616868"/>
            <a:ext cx="7303452" cy="8022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C7F8F8-E025-4FEF-9C14-1B1B235CF7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48" y="1629262"/>
            <a:ext cx="7303452" cy="8010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26384" y="0"/>
            <a:ext cx="1261616" cy="1261616"/>
          </a:xfrm>
          <a:custGeom>
            <a:avLst/>
            <a:gdLst/>
            <a:ahLst/>
            <a:cxnLst/>
            <a:rect l="l" t="t" r="r" b="b"/>
            <a:pathLst>
              <a:path w="1261616" h="1261616">
                <a:moveTo>
                  <a:pt x="0" y="0"/>
                </a:moveTo>
                <a:lnTo>
                  <a:pt x="1261616" y="0"/>
                </a:lnTo>
                <a:lnTo>
                  <a:pt x="1261616" y="1261616"/>
                </a:lnTo>
                <a:lnTo>
                  <a:pt x="0" y="126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26384" y="9025384"/>
            <a:ext cx="1261616" cy="1261616"/>
          </a:xfrm>
          <a:custGeom>
            <a:avLst/>
            <a:gdLst/>
            <a:ahLst/>
            <a:cxnLst/>
            <a:rect l="l" t="t" r="r" b="b"/>
            <a:pathLst>
              <a:path w="1261616" h="1261616">
                <a:moveTo>
                  <a:pt x="0" y="0"/>
                </a:moveTo>
                <a:lnTo>
                  <a:pt x="1261616" y="0"/>
                </a:lnTo>
                <a:lnTo>
                  <a:pt x="1261616" y="1261616"/>
                </a:lnTo>
                <a:lnTo>
                  <a:pt x="0" y="126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025384"/>
            <a:ext cx="1261616" cy="1261616"/>
          </a:xfrm>
          <a:custGeom>
            <a:avLst/>
            <a:gdLst/>
            <a:ahLst/>
            <a:cxnLst/>
            <a:rect l="l" t="t" r="r" b="b"/>
            <a:pathLst>
              <a:path w="1261616" h="1261616">
                <a:moveTo>
                  <a:pt x="0" y="0"/>
                </a:moveTo>
                <a:lnTo>
                  <a:pt x="1261616" y="0"/>
                </a:lnTo>
                <a:lnTo>
                  <a:pt x="1261616" y="1261616"/>
                </a:lnTo>
                <a:lnTo>
                  <a:pt x="0" y="126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1261616" cy="1261616"/>
          </a:xfrm>
          <a:custGeom>
            <a:avLst/>
            <a:gdLst/>
            <a:ahLst/>
            <a:cxnLst/>
            <a:rect l="l" t="t" r="r" b="b"/>
            <a:pathLst>
              <a:path w="1261616" h="1261616">
                <a:moveTo>
                  <a:pt x="0" y="0"/>
                </a:moveTo>
                <a:lnTo>
                  <a:pt x="1261616" y="0"/>
                </a:lnTo>
                <a:lnTo>
                  <a:pt x="1261616" y="1261616"/>
                </a:lnTo>
                <a:lnTo>
                  <a:pt x="0" y="126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86966" y="1349819"/>
            <a:ext cx="3172218" cy="3027762"/>
            <a:chOff x="0" y="0"/>
            <a:chExt cx="4229625" cy="4037016"/>
          </a:xfrm>
        </p:grpSpPr>
        <p:sp>
          <p:nvSpPr>
            <p:cNvPr id="7" name="Freeform 7"/>
            <p:cNvSpPr/>
            <p:nvPr/>
          </p:nvSpPr>
          <p:spPr>
            <a:xfrm>
              <a:off x="-127" y="0"/>
              <a:ext cx="4229862" cy="4036949"/>
            </a:xfrm>
            <a:custGeom>
              <a:avLst/>
              <a:gdLst/>
              <a:ahLst/>
              <a:cxnLst/>
              <a:rect l="l" t="t" r="r" b="b"/>
              <a:pathLst>
                <a:path w="4229862" h="4036949">
                  <a:moveTo>
                    <a:pt x="2114931" y="3175"/>
                  </a:moveTo>
                  <a:cubicBezTo>
                    <a:pt x="1392809" y="0"/>
                    <a:pt x="724154" y="383413"/>
                    <a:pt x="362077" y="1008253"/>
                  </a:cubicBezTo>
                  <a:cubicBezTo>
                    <a:pt x="0" y="1633093"/>
                    <a:pt x="127" y="2403856"/>
                    <a:pt x="362077" y="3028696"/>
                  </a:cubicBezTo>
                  <a:cubicBezTo>
                    <a:pt x="724027" y="3653536"/>
                    <a:pt x="1392809" y="4036949"/>
                    <a:pt x="2114931" y="4033774"/>
                  </a:cubicBezTo>
                  <a:cubicBezTo>
                    <a:pt x="2837053" y="4036949"/>
                    <a:pt x="3505708" y="3653663"/>
                    <a:pt x="3867785" y="3028696"/>
                  </a:cubicBezTo>
                  <a:cubicBezTo>
                    <a:pt x="4229862" y="2403729"/>
                    <a:pt x="4229735" y="1633093"/>
                    <a:pt x="3867785" y="1008253"/>
                  </a:cubicBezTo>
                  <a:cubicBezTo>
                    <a:pt x="3505835" y="383413"/>
                    <a:pt x="2837053" y="0"/>
                    <a:pt x="2114931" y="3175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29799" y="1390702"/>
            <a:ext cx="3086551" cy="2945996"/>
            <a:chOff x="0" y="0"/>
            <a:chExt cx="4115401" cy="3927995"/>
          </a:xfrm>
        </p:grpSpPr>
        <p:sp>
          <p:nvSpPr>
            <p:cNvPr id="9" name="Freeform 9"/>
            <p:cNvSpPr/>
            <p:nvPr/>
          </p:nvSpPr>
          <p:spPr>
            <a:xfrm>
              <a:off x="-127" y="0"/>
              <a:ext cx="4115562" cy="3927983"/>
            </a:xfrm>
            <a:custGeom>
              <a:avLst/>
              <a:gdLst/>
              <a:ahLst/>
              <a:cxnLst/>
              <a:rect l="l" t="t" r="r" b="b"/>
              <a:pathLst>
                <a:path w="4115562" h="3927983">
                  <a:moveTo>
                    <a:pt x="2057781" y="3175"/>
                  </a:moveTo>
                  <a:cubicBezTo>
                    <a:pt x="1355217" y="0"/>
                    <a:pt x="704596" y="372999"/>
                    <a:pt x="352298" y="981075"/>
                  </a:cubicBezTo>
                  <a:cubicBezTo>
                    <a:pt x="0" y="1589151"/>
                    <a:pt x="127" y="2338959"/>
                    <a:pt x="352298" y="2946908"/>
                  </a:cubicBezTo>
                  <a:cubicBezTo>
                    <a:pt x="704469" y="3554857"/>
                    <a:pt x="1355090" y="3927983"/>
                    <a:pt x="2057781" y="3924808"/>
                  </a:cubicBezTo>
                  <a:cubicBezTo>
                    <a:pt x="2760472" y="3927983"/>
                    <a:pt x="3410966" y="3554857"/>
                    <a:pt x="3763264" y="2946908"/>
                  </a:cubicBezTo>
                  <a:cubicBezTo>
                    <a:pt x="4115562" y="2338959"/>
                    <a:pt x="4115435" y="1588897"/>
                    <a:pt x="3763264" y="980948"/>
                  </a:cubicBezTo>
                  <a:cubicBezTo>
                    <a:pt x="3411093" y="372999"/>
                    <a:pt x="2760472" y="0"/>
                    <a:pt x="2057781" y="31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07102" y="1464485"/>
            <a:ext cx="2931945" cy="2798430"/>
            <a:chOff x="0" y="0"/>
            <a:chExt cx="3909260" cy="37312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09314" cy="3731260"/>
            </a:xfrm>
            <a:custGeom>
              <a:avLst/>
              <a:gdLst/>
              <a:ahLst/>
              <a:cxnLst/>
              <a:rect l="l" t="t" r="r" b="b"/>
              <a:pathLst>
                <a:path w="3909314" h="3731260">
                  <a:moveTo>
                    <a:pt x="1954657" y="3048"/>
                  </a:moveTo>
                  <a:cubicBezTo>
                    <a:pt x="1287145" y="0"/>
                    <a:pt x="669163" y="354330"/>
                    <a:pt x="334645" y="931926"/>
                  </a:cubicBezTo>
                  <a:cubicBezTo>
                    <a:pt x="127" y="1509522"/>
                    <a:pt x="0" y="2221865"/>
                    <a:pt x="334645" y="2799334"/>
                  </a:cubicBezTo>
                  <a:cubicBezTo>
                    <a:pt x="669290" y="3376803"/>
                    <a:pt x="1287272" y="3731260"/>
                    <a:pt x="1954657" y="3728212"/>
                  </a:cubicBezTo>
                  <a:cubicBezTo>
                    <a:pt x="2622042" y="3731260"/>
                    <a:pt x="3240151" y="3376803"/>
                    <a:pt x="3574669" y="2799334"/>
                  </a:cubicBezTo>
                  <a:cubicBezTo>
                    <a:pt x="3909187" y="2221865"/>
                    <a:pt x="3909314" y="1509395"/>
                    <a:pt x="3574669" y="931926"/>
                  </a:cubicBezTo>
                  <a:cubicBezTo>
                    <a:pt x="3240024" y="354457"/>
                    <a:pt x="2622042" y="0"/>
                    <a:pt x="1954657" y="3048"/>
                  </a:cubicBezTo>
                  <a:close/>
                </a:path>
              </a:pathLst>
            </a:custGeom>
            <a:blipFill>
              <a:blip r:embed="rId4"/>
              <a:stretch>
                <a:fillRect r="-4472" b="-39883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5208781" y="2960707"/>
            <a:ext cx="3172218" cy="3027762"/>
            <a:chOff x="0" y="0"/>
            <a:chExt cx="4229625" cy="4037016"/>
          </a:xfrm>
        </p:grpSpPr>
        <p:sp>
          <p:nvSpPr>
            <p:cNvPr id="13" name="Freeform 13"/>
            <p:cNvSpPr/>
            <p:nvPr/>
          </p:nvSpPr>
          <p:spPr>
            <a:xfrm>
              <a:off x="-127" y="0"/>
              <a:ext cx="4229862" cy="4036949"/>
            </a:xfrm>
            <a:custGeom>
              <a:avLst/>
              <a:gdLst/>
              <a:ahLst/>
              <a:cxnLst/>
              <a:rect l="l" t="t" r="r" b="b"/>
              <a:pathLst>
                <a:path w="4229862" h="4036949">
                  <a:moveTo>
                    <a:pt x="2114931" y="3175"/>
                  </a:moveTo>
                  <a:cubicBezTo>
                    <a:pt x="1392809" y="0"/>
                    <a:pt x="724154" y="383413"/>
                    <a:pt x="362077" y="1008253"/>
                  </a:cubicBezTo>
                  <a:cubicBezTo>
                    <a:pt x="0" y="1633093"/>
                    <a:pt x="127" y="2403856"/>
                    <a:pt x="362077" y="3028696"/>
                  </a:cubicBezTo>
                  <a:cubicBezTo>
                    <a:pt x="724027" y="3653536"/>
                    <a:pt x="1392809" y="4036949"/>
                    <a:pt x="2114931" y="4033774"/>
                  </a:cubicBezTo>
                  <a:cubicBezTo>
                    <a:pt x="2837053" y="4036949"/>
                    <a:pt x="3505708" y="3653663"/>
                    <a:pt x="3867785" y="3028696"/>
                  </a:cubicBezTo>
                  <a:cubicBezTo>
                    <a:pt x="4229862" y="2403729"/>
                    <a:pt x="4229735" y="1633093"/>
                    <a:pt x="3867785" y="1008253"/>
                  </a:cubicBezTo>
                  <a:cubicBezTo>
                    <a:pt x="3505835" y="383413"/>
                    <a:pt x="2837053" y="0"/>
                    <a:pt x="2114931" y="3175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251614" y="3001590"/>
            <a:ext cx="3086551" cy="2945996"/>
            <a:chOff x="0" y="0"/>
            <a:chExt cx="4115401" cy="3927995"/>
          </a:xfrm>
        </p:grpSpPr>
        <p:sp>
          <p:nvSpPr>
            <p:cNvPr id="15" name="Freeform 15"/>
            <p:cNvSpPr/>
            <p:nvPr/>
          </p:nvSpPr>
          <p:spPr>
            <a:xfrm>
              <a:off x="-127" y="0"/>
              <a:ext cx="4115562" cy="3927983"/>
            </a:xfrm>
            <a:custGeom>
              <a:avLst/>
              <a:gdLst/>
              <a:ahLst/>
              <a:cxnLst/>
              <a:rect l="l" t="t" r="r" b="b"/>
              <a:pathLst>
                <a:path w="4115562" h="3927983">
                  <a:moveTo>
                    <a:pt x="2057781" y="3175"/>
                  </a:moveTo>
                  <a:cubicBezTo>
                    <a:pt x="1355217" y="0"/>
                    <a:pt x="704596" y="372999"/>
                    <a:pt x="352298" y="981075"/>
                  </a:cubicBezTo>
                  <a:cubicBezTo>
                    <a:pt x="0" y="1589151"/>
                    <a:pt x="127" y="2338959"/>
                    <a:pt x="352298" y="2946908"/>
                  </a:cubicBezTo>
                  <a:cubicBezTo>
                    <a:pt x="704469" y="3554857"/>
                    <a:pt x="1355090" y="3927983"/>
                    <a:pt x="2057781" y="3924808"/>
                  </a:cubicBezTo>
                  <a:cubicBezTo>
                    <a:pt x="2760472" y="3927983"/>
                    <a:pt x="3410966" y="3554857"/>
                    <a:pt x="3763264" y="2946908"/>
                  </a:cubicBezTo>
                  <a:cubicBezTo>
                    <a:pt x="4115562" y="2338959"/>
                    <a:pt x="4115435" y="1588897"/>
                    <a:pt x="3763264" y="980948"/>
                  </a:cubicBezTo>
                  <a:cubicBezTo>
                    <a:pt x="3411093" y="372999"/>
                    <a:pt x="2760472" y="0"/>
                    <a:pt x="2057781" y="31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328917" y="3075373"/>
            <a:ext cx="2931945" cy="2798430"/>
            <a:chOff x="0" y="0"/>
            <a:chExt cx="3909260" cy="37312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09314" cy="3731260"/>
            </a:xfrm>
            <a:custGeom>
              <a:avLst/>
              <a:gdLst/>
              <a:ahLst/>
              <a:cxnLst/>
              <a:rect l="l" t="t" r="r" b="b"/>
              <a:pathLst>
                <a:path w="3909314" h="3731260">
                  <a:moveTo>
                    <a:pt x="1954657" y="3048"/>
                  </a:moveTo>
                  <a:cubicBezTo>
                    <a:pt x="1287145" y="0"/>
                    <a:pt x="669163" y="354330"/>
                    <a:pt x="334645" y="931926"/>
                  </a:cubicBezTo>
                  <a:cubicBezTo>
                    <a:pt x="127" y="1509522"/>
                    <a:pt x="0" y="2221865"/>
                    <a:pt x="334645" y="2799334"/>
                  </a:cubicBezTo>
                  <a:cubicBezTo>
                    <a:pt x="669290" y="3376803"/>
                    <a:pt x="1287272" y="3731260"/>
                    <a:pt x="1954657" y="3728212"/>
                  </a:cubicBezTo>
                  <a:cubicBezTo>
                    <a:pt x="2622042" y="3731260"/>
                    <a:pt x="3240151" y="3376803"/>
                    <a:pt x="3574669" y="2799334"/>
                  </a:cubicBezTo>
                  <a:cubicBezTo>
                    <a:pt x="3909187" y="2221865"/>
                    <a:pt x="3909314" y="1509395"/>
                    <a:pt x="3574669" y="931926"/>
                  </a:cubicBezTo>
                  <a:cubicBezTo>
                    <a:pt x="3240024" y="354457"/>
                    <a:pt x="2622042" y="0"/>
                    <a:pt x="1954657" y="3048"/>
                  </a:cubicBezTo>
                  <a:close/>
                </a:path>
              </a:pathLst>
            </a:custGeom>
            <a:blipFill>
              <a:blip r:embed="rId5"/>
              <a:stretch>
                <a:fillRect l="-2237" t="-2265" r="-2235" b="-2265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8887923" y="4282112"/>
            <a:ext cx="3172218" cy="3027762"/>
            <a:chOff x="0" y="0"/>
            <a:chExt cx="4229625" cy="4037016"/>
          </a:xfrm>
        </p:grpSpPr>
        <p:sp>
          <p:nvSpPr>
            <p:cNvPr id="19" name="Freeform 19"/>
            <p:cNvSpPr/>
            <p:nvPr/>
          </p:nvSpPr>
          <p:spPr>
            <a:xfrm>
              <a:off x="-127" y="0"/>
              <a:ext cx="4229862" cy="4036949"/>
            </a:xfrm>
            <a:custGeom>
              <a:avLst/>
              <a:gdLst/>
              <a:ahLst/>
              <a:cxnLst/>
              <a:rect l="l" t="t" r="r" b="b"/>
              <a:pathLst>
                <a:path w="4229862" h="4036949">
                  <a:moveTo>
                    <a:pt x="2114931" y="3175"/>
                  </a:moveTo>
                  <a:cubicBezTo>
                    <a:pt x="1392809" y="0"/>
                    <a:pt x="724154" y="383413"/>
                    <a:pt x="362077" y="1008253"/>
                  </a:cubicBezTo>
                  <a:cubicBezTo>
                    <a:pt x="0" y="1633093"/>
                    <a:pt x="127" y="2403856"/>
                    <a:pt x="362077" y="3028696"/>
                  </a:cubicBezTo>
                  <a:cubicBezTo>
                    <a:pt x="724027" y="3653536"/>
                    <a:pt x="1392809" y="4036949"/>
                    <a:pt x="2114931" y="4033774"/>
                  </a:cubicBezTo>
                  <a:cubicBezTo>
                    <a:pt x="2837053" y="4036949"/>
                    <a:pt x="3505708" y="3653663"/>
                    <a:pt x="3867785" y="3028696"/>
                  </a:cubicBezTo>
                  <a:cubicBezTo>
                    <a:pt x="4229862" y="2403729"/>
                    <a:pt x="4229735" y="1633093"/>
                    <a:pt x="3867785" y="1008253"/>
                  </a:cubicBezTo>
                  <a:cubicBezTo>
                    <a:pt x="3505835" y="383413"/>
                    <a:pt x="2837053" y="0"/>
                    <a:pt x="2114931" y="3175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930756" y="4322995"/>
            <a:ext cx="3086551" cy="2945996"/>
            <a:chOff x="0" y="0"/>
            <a:chExt cx="4115401" cy="3927995"/>
          </a:xfrm>
        </p:grpSpPr>
        <p:sp>
          <p:nvSpPr>
            <p:cNvPr id="21" name="Freeform 21"/>
            <p:cNvSpPr/>
            <p:nvPr/>
          </p:nvSpPr>
          <p:spPr>
            <a:xfrm>
              <a:off x="-127" y="0"/>
              <a:ext cx="4115562" cy="3927983"/>
            </a:xfrm>
            <a:custGeom>
              <a:avLst/>
              <a:gdLst/>
              <a:ahLst/>
              <a:cxnLst/>
              <a:rect l="l" t="t" r="r" b="b"/>
              <a:pathLst>
                <a:path w="4115562" h="3927983">
                  <a:moveTo>
                    <a:pt x="2057781" y="3175"/>
                  </a:moveTo>
                  <a:cubicBezTo>
                    <a:pt x="1355217" y="0"/>
                    <a:pt x="704596" y="372999"/>
                    <a:pt x="352298" y="981075"/>
                  </a:cubicBezTo>
                  <a:cubicBezTo>
                    <a:pt x="0" y="1589151"/>
                    <a:pt x="127" y="2338959"/>
                    <a:pt x="352298" y="2946908"/>
                  </a:cubicBezTo>
                  <a:cubicBezTo>
                    <a:pt x="704469" y="3554857"/>
                    <a:pt x="1355090" y="3927983"/>
                    <a:pt x="2057781" y="3924808"/>
                  </a:cubicBezTo>
                  <a:cubicBezTo>
                    <a:pt x="2760472" y="3927983"/>
                    <a:pt x="3410966" y="3554857"/>
                    <a:pt x="3763264" y="2946908"/>
                  </a:cubicBezTo>
                  <a:cubicBezTo>
                    <a:pt x="4115562" y="2338959"/>
                    <a:pt x="4115435" y="1588897"/>
                    <a:pt x="3763264" y="980948"/>
                  </a:cubicBezTo>
                  <a:cubicBezTo>
                    <a:pt x="3411093" y="372999"/>
                    <a:pt x="2760472" y="0"/>
                    <a:pt x="2057781" y="31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008059" y="4396778"/>
            <a:ext cx="2931945" cy="2798430"/>
            <a:chOff x="0" y="0"/>
            <a:chExt cx="3909260" cy="37312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909314" cy="3731260"/>
            </a:xfrm>
            <a:custGeom>
              <a:avLst/>
              <a:gdLst/>
              <a:ahLst/>
              <a:cxnLst/>
              <a:rect l="l" t="t" r="r" b="b"/>
              <a:pathLst>
                <a:path w="3909314" h="3731260">
                  <a:moveTo>
                    <a:pt x="1954657" y="3048"/>
                  </a:moveTo>
                  <a:cubicBezTo>
                    <a:pt x="1287145" y="0"/>
                    <a:pt x="669163" y="354330"/>
                    <a:pt x="334645" y="931926"/>
                  </a:cubicBezTo>
                  <a:cubicBezTo>
                    <a:pt x="127" y="1509522"/>
                    <a:pt x="0" y="2221865"/>
                    <a:pt x="334645" y="2799334"/>
                  </a:cubicBezTo>
                  <a:cubicBezTo>
                    <a:pt x="669290" y="3376803"/>
                    <a:pt x="1287272" y="3731260"/>
                    <a:pt x="1954657" y="3728212"/>
                  </a:cubicBezTo>
                  <a:cubicBezTo>
                    <a:pt x="2622042" y="3731260"/>
                    <a:pt x="3240151" y="3376803"/>
                    <a:pt x="3574669" y="2799334"/>
                  </a:cubicBezTo>
                  <a:cubicBezTo>
                    <a:pt x="3909187" y="2221865"/>
                    <a:pt x="3909314" y="1509395"/>
                    <a:pt x="3574669" y="931926"/>
                  </a:cubicBezTo>
                  <a:cubicBezTo>
                    <a:pt x="3240024" y="354457"/>
                    <a:pt x="2622042" y="0"/>
                    <a:pt x="1954657" y="3048"/>
                  </a:cubicBezTo>
                  <a:close/>
                </a:path>
              </a:pathLst>
            </a:custGeom>
            <a:blipFill>
              <a:blip r:embed="rId6"/>
              <a:stretch>
                <a:fillRect l="-2237" t="-2470" r="-2235" b="-247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2978549" y="5793570"/>
            <a:ext cx="3172218" cy="3027762"/>
            <a:chOff x="0" y="0"/>
            <a:chExt cx="4229625" cy="4037016"/>
          </a:xfrm>
        </p:grpSpPr>
        <p:sp>
          <p:nvSpPr>
            <p:cNvPr id="25" name="Freeform 25"/>
            <p:cNvSpPr/>
            <p:nvPr/>
          </p:nvSpPr>
          <p:spPr>
            <a:xfrm>
              <a:off x="-127" y="0"/>
              <a:ext cx="4229862" cy="4036949"/>
            </a:xfrm>
            <a:custGeom>
              <a:avLst/>
              <a:gdLst/>
              <a:ahLst/>
              <a:cxnLst/>
              <a:rect l="l" t="t" r="r" b="b"/>
              <a:pathLst>
                <a:path w="4229862" h="4036949">
                  <a:moveTo>
                    <a:pt x="2114931" y="3175"/>
                  </a:moveTo>
                  <a:cubicBezTo>
                    <a:pt x="1392809" y="0"/>
                    <a:pt x="724154" y="383413"/>
                    <a:pt x="362077" y="1008253"/>
                  </a:cubicBezTo>
                  <a:cubicBezTo>
                    <a:pt x="0" y="1633093"/>
                    <a:pt x="127" y="2403856"/>
                    <a:pt x="362077" y="3028696"/>
                  </a:cubicBezTo>
                  <a:cubicBezTo>
                    <a:pt x="724027" y="3653536"/>
                    <a:pt x="1392809" y="4036949"/>
                    <a:pt x="2114931" y="4033774"/>
                  </a:cubicBezTo>
                  <a:cubicBezTo>
                    <a:pt x="2837053" y="4036949"/>
                    <a:pt x="3505708" y="3653663"/>
                    <a:pt x="3867785" y="3028696"/>
                  </a:cubicBezTo>
                  <a:cubicBezTo>
                    <a:pt x="4229862" y="2403729"/>
                    <a:pt x="4229735" y="1633093"/>
                    <a:pt x="3867785" y="1008253"/>
                  </a:cubicBezTo>
                  <a:cubicBezTo>
                    <a:pt x="3505835" y="383413"/>
                    <a:pt x="2837053" y="0"/>
                    <a:pt x="2114931" y="3175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3021382" y="5834453"/>
            <a:ext cx="3086551" cy="2945996"/>
            <a:chOff x="0" y="0"/>
            <a:chExt cx="4115401" cy="3927995"/>
          </a:xfrm>
        </p:grpSpPr>
        <p:sp>
          <p:nvSpPr>
            <p:cNvPr id="27" name="Freeform 27"/>
            <p:cNvSpPr/>
            <p:nvPr/>
          </p:nvSpPr>
          <p:spPr>
            <a:xfrm>
              <a:off x="-127" y="0"/>
              <a:ext cx="4115562" cy="3927983"/>
            </a:xfrm>
            <a:custGeom>
              <a:avLst/>
              <a:gdLst/>
              <a:ahLst/>
              <a:cxnLst/>
              <a:rect l="l" t="t" r="r" b="b"/>
              <a:pathLst>
                <a:path w="4115562" h="3927983">
                  <a:moveTo>
                    <a:pt x="2057781" y="3175"/>
                  </a:moveTo>
                  <a:cubicBezTo>
                    <a:pt x="1355217" y="0"/>
                    <a:pt x="704596" y="372999"/>
                    <a:pt x="352298" y="981075"/>
                  </a:cubicBezTo>
                  <a:cubicBezTo>
                    <a:pt x="0" y="1589151"/>
                    <a:pt x="127" y="2338959"/>
                    <a:pt x="352298" y="2946908"/>
                  </a:cubicBezTo>
                  <a:cubicBezTo>
                    <a:pt x="704469" y="3554857"/>
                    <a:pt x="1355090" y="3927983"/>
                    <a:pt x="2057781" y="3924808"/>
                  </a:cubicBezTo>
                  <a:cubicBezTo>
                    <a:pt x="2760472" y="3927983"/>
                    <a:pt x="3410966" y="3554857"/>
                    <a:pt x="3763264" y="2946908"/>
                  </a:cubicBezTo>
                  <a:cubicBezTo>
                    <a:pt x="4115562" y="2338959"/>
                    <a:pt x="4115435" y="1588897"/>
                    <a:pt x="3763264" y="980948"/>
                  </a:cubicBezTo>
                  <a:cubicBezTo>
                    <a:pt x="3411093" y="372999"/>
                    <a:pt x="2760472" y="0"/>
                    <a:pt x="2057781" y="31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098685" y="5908236"/>
            <a:ext cx="2931945" cy="2798430"/>
            <a:chOff x="0" y="0"/>
            <a:chExt cx="3909260" cy="37312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909314" cy="3731260"/>
            </a:xfrm>
            <a:custGeom>
              <a:avLst/>
              <a:gdLst/>
              <a:ahLst/>
              <a:cxnLst/>
              <a:rect l="l" t="t" r="r" b="b"/>
              <a:pathLst>
                <a:path w="3909314" h="3731260">
                  <a:moveTo>
                    <a:pt x="1954657" y="3048"/>
                  </a:moveTo>
                  <a:cubicBezTo>
                    <a:pt x="1287145" y="0"/>
                    <a:pt x="669163" y="354330"/>
                    <a:pt x="334645" y="931926"/>
                  </a:cubicBezTo>
                  <a:cubicBezTo>
                    <a:pt x="127" y="1509522"/>
                    <a:pt x="0" y="2221865"/>
                    <a:pt x="334645" y="2799334"/>
                  </a:cubicBezTo>
                  <a:cubicBezTo>
                    <a:pt x="669290" y="3376803"/>
                    <a:pt x="1287272" y="3731260"/>
                    <a:pt x="1954657" y="3728212"/>
                  </a:cubicBezTo>
                  <a:cubicBezTo>
                    <a:pt x="2622042" y="3731260"/>
                    <a:pt x="3240151" y="3376803"/>
                    <a:pt x="3574669" y="2799334"/>
                  </a:cubicBezTo>
                  <a:cubicBezTo>
                    <a:pt x="3909187" y="2221865"/>
                    <a:pt x="3909314" y="1509395"/>
                    <a:pt x="3574669" y="931926"/>
                  </a:cubicBezTo>
                  <a:cubicBezTo>
                    <a:pt x="3240024" y="354457"/>
                    <a:pt x="2622042" y="0"/>
                    <a:pt x="1954657" y="3048"/>
                  </a:cubicBezTo>
                  <a:close/>
                </a:path>
              </a:pathLst>
            </a:custGeom>
            <a:blipFill>
              <a:blip r:embed="rId7"/>
              <a:stretch>
                <a:fillRect l="-4472" b="-86561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6474118" y="-205952"/>
            <a:ext cx="5292364" cy="167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32"/>
              </a:lnSpc>
            </a:pPr>
            <a:r>
              <a:rPr lang="en-US" sz="7238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OUR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63000" y="-172299"/>
            <a:ext cx="5292364" cy="1194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32"/>
              </a:lnSpc>
            </a:pPr>
            <a:r>
              <a:rPr lang="en-US" sz="7238" dirty="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TEAM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1616" y="4350762"/>
            <a:ext cx="2932060" cy="53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1" b="1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Haitham Khair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83431" y="6081420"/>
            <a:ext cx="2738875" cy="53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1" b="1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Ahmed Nabil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51307" y="7413119"/>
            <a:ext cx="2738875" cy="44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400" b="1" dirty="0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Mohamed Sadiq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37241" y="8901559"/>
            <a:ext cx="2738875" cy="53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1" b="1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Roaa Gaber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7" name="Freeform 7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7145" y="80643"/>
            <a:ext cx="8249746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7"/>
              </a:lnSpc>
            </a:pPr>
            <a:r>
              <a:rPr lang="en-US" sz="634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ROOM REPORT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E118D-6DB2-4545-9E4F-AF743FAB7E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00772"/>
            <a:ext cx="7304400" cy="8038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02B156-6BF2-45A0-BA17-230E4B3081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41" y="1567268"/>
            <a:ext cx="7304400" cy="8072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366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7" name="Freeform 7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7145" y="80643"/>
            <a:ext cx="8249746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7"/>
              </a:lnSpc>
            </a:pPr>
            <a:r>
              <a:rPr lang="en-US" sz="634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GUEST REPORT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7892F6-62C2-451C-AC80-11FB6B6CF6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24" y="1673029"/>
            <a:ext cx="7779763" cy="7737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D91AE-C914-46F6-BC4F-E9C11D6E0E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435" y="1696615"/>
            <a:ext cx="7297762" cy="7665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632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7" name="Freeform 7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7145" y="80643"/>
            <a:ext cx="8249746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7"/>
              </a:lnSpc>
            </a:pPr>
            <a:r>
              <a:rPr lang="en-US" sz="634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REVIEW REPORT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A4C314-6F74-46EF-9FAB-DEAD8D77BA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38300"/>
            <a:ext cx="8081258" cy="7759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AA13CB-573B-4F17-A6B4-43545EDBB8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256" y="1634660"/>
            <a:ext cx="7754788" cy="7852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0497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742827"/>
            <a:ext cx="7833734" cy="78337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82569" y="929766"/>
            <a:ext cx="8356067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0199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POWER BI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77649" y="3259455"/>
            <a:ext cx="7786678" cy="599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 built interactive dashboards and reports, utilizing DAX for advanced calculations and data modeling. Enabled real-time insights through seamless integration with various data sources.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7145" y="195905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Home DASHBOARD (LM)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7937E0-9103-4136-969A-5948F8CDD7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8" y="1638300"/>
            <a:ext cx="17830799" cy="8464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FB690A-9702-47F8-B388-4D3D5F9842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38300"/>
            <a:ext cx="17830800" cy="8422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FEA5FD11-9A65-4909-BAD9-F05457B33B4D}"/>
              </a:ext>
            </a:extLst>
          </p:cNvPr>
          <p:cNvSpPr txBox="1"/>
          <p:nvPr/>
        </p:nvSpPr>
        <p:spPr>
          <a:xfrm>
            <a:off x="5427145" y="195905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Home DASHBOARD (DM)</a:t>
            </a:r>
          </a:p>
        </p:txBody>
      </p:sp>
    </p:spTree>
    <p:extLst>
      <p:ext uri="{BB962C8B-B14F-4D97-AF65-F5344CB8AC3E}">
        <p14:creationId xmlns:p14="http://schemas.microsoft.com/office/powerpoint/2010/main" val="295998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C1E2D-864D-4D98-8EC9-8057818B08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38300"/>
            <a:ext cx="17907000" cy="8544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D979E524-7C8B-43BA-B98B-51FDFC991C23}"/>
              </a:ext>
            </a:extLst>
          </p:cNvPr>
          <p:cNvSpPr txBox="1"/>
          <p:nvPr/>
        </p:nvSpPr>
        <p:spPr>
          <a:xfrm>
            <a:off x="5427145" y="195905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Hotel DASHBOARD (LM)</a:t>
            </a:r>
          </a:p>
        </p:txBody>
      </p:sp>
    </p:spTree>
    <p:extLst>
      <p:ext uri="{BB962C8B-B14F-4D97-AF65-F5344CB8AC3E}">
        <p14:creationId xmlns:p14="http://schemas.microsoft.com/office/powerpoint/2010/main" val="1300211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2806C1-0548-4F95-968B-4B7DE1EB5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38300"/>
            <a:ext cx="17983200" cy="8420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C147BC6D-5D6C-4E76-995B-9CBC7B92023A}"/>
              </a:ext>
            </a:extLst>
          </p:cNvPr>
          <p:cNvSpPr txBox="1"/>
          <p:nvPr/>
        </p:nvSpPr>
        <p:spPr>
          <a:xfrm>
            <a:off x="5427145" y="195905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Hotel DASHBOARD (DM)</a:t>
            </a:r>
          </a:p>
        </p:txBody>
      </p:sp>
    </p:spTree>
    <p:extLst>
      <p:ext uri="{BB962C8B-B14F-4D97-AF65-F5344CB8AC3E}">
        <p14:creationId xmlns:p14="http://schemas.microsoft.com/office/powerpoint/2010/main" val="182842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A34B0-8ADE-48BA-AA9C-BDF38FE1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38300"/>
            <a:ext cx="17754600" cy="8422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ED611B5E-1CEC-4501-B932-DFD891EDDAE1}"/>
              </a:ext>
            </a:extLst>
          </p:cNvPr>
          <p:cNvSpPr txBox="1"/>
          <p:nvPr/>
        </p:nvSpPr>
        <p:spPr>
          <a:xfrm>
            <a:off x="5427145" y="195905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BOOKING DASHBOARD (LM)</a:t>
            </a:r>
          </a:p>
        </p:txBody>
      </p:sp>
    </p:spTree>
    <p:extLst>
      <p:ext uri="{BB962C8B-B14F-4D97-AF65-F5344CB8AC3E}">
        <p14:creationId xmlns:p14="http://schemas.microsoft.com/office/powerpoint/2010/main" val="239403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915B45-EC75-4E5D-824F-CB3E04F462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626948"/>
            <a:ext cx="17983200" cy="8484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E82C24AD-5113-493D-B3E0-B75E2ECAC53F}"/>
              </a:ext>
            </a:extLst>
          </p:cNvPr>
          <p:cNvSpPr txBox="1"/>
          <p:nvPr/>
        </p:nvSpPr>
        <p:spPr>
          <a:xfrm>
            <a:off x="5427145" y="195905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BOOKING DASHBOARD (DM)</a:t>
            </a:r>
          </a:p>
        </p:txBody>
      </p:sp>
    </p:spTree>
    <p:extLst>
      <p:ext uri="{BB962C8B-B14F-4D97-AF65-F5344CB8AC3E}">
        <p14:creationId xmlns:p14="http://schemas.microsoft.com/office/powerpoint/2010/main" val="283204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729723" y="-534871"/>
            <a:ext cx="9092278" cy="11178405"/>
          </a:xfrm>
          <a:custGeom>
            <a:avLst/>
            <a:gdLst/>
            <a:ahLst/>
            <a:cxnLst/>
            <a:rect l="l" t="t" r="r" b="b"/>
            <a:pathLst>
              <a:path w="9092278" h="11178405">
                <a:moveTo>
                  <a:pt x="0" y="0"/>
                </a:moveTo>
                <a:lnTo>
                  <a:pt x="9092278" y="0"/>
                </a:lnTo>
                <a:lnTo>
                  <a:pt x="9092278" y="11178405"/>
                </a:lnTo>
                <a:lnTo>
                  <a:pt x="0" y="1117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324040" y="-3810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32404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5780" y="1450751"/>
            <a:ext cx="5139766" cy="1385035"/>
          </a:xfrm>
          <a:custGeom>
            <a:avLst/>
            <a:gdLst/>
            <a:ahLst/>
            <a:cxnLst/>
            <a:rect l="l" t="t" r="r" b="b"/>
            <a:pathLst>
              <a:path w="5139766" h="1385035">
                <a:moveTo>
                  <a:pt x="0" y="0"/>
                </a:moveTo>
                <a:lnTo>
                  <a:pt x="5139766" y="0"/>
                </a:lnTo>
                <a:lnTo>
                  <a:pt x="5139766" y="1385035"/>
                </a:lnTo>
                <a:lnTo>
                  <a:pt x="0" y="1385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11315" y="-109029"/>
            <a:ext cx="6461685" cy="1644577"/>
          </a:xfrm>
          <a:custGeom>
            <a:avLst/>
            <a:gdLst/>
            <a:ahLst/>
            <a:cxnLst/>
            <a:rect l="l" t="t" r="r" b="b"/>
            <a:pathLst>
              <a:path w="8502823" h="1644577">
                <a:moveTo>
                  <a:pt x="0" y="0"/>
                </a:moveTo>
                <a:lnTo>
                  <a:pt x="8502823" y="0"/>
                </a:lnTo>
                <a:lnTo>
                  <a:pt x="8502823" y="1644577"/>
                </a:lnTo>
                <a:lnTo>
                  <a:pt x="0" y="1644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43492" y="15588"/>
            <a:ext cx="5082616" cy="113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32"/>
              </a:lnSpc>
            </a:pPr>
            <a:r>
              <a:rPr lang="en-US" sz="6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CONTENT</a:t>
            </a:r>
            <a:endParaRPr lang="en-US" sz="6951" dirty="0">
              <a:solidFill>
                <a:srgbClr val="FFDE59"/>
              </a:solidFill>
              <a:latin typeface="Ample Display"/>
              <a:ea typeface="Ample Display"/>
              <a:cs typeface="Ample Display"/>
              <a:sym typeface="Ample Displa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3960" y="1814736"/>
            <a:ext cx="5082616" cy="86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3751" dirty="0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INTRODUCTION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44717" y="2988186"/>
            <a:ext cx="5082616" cy="91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2"/>
              </a:lnSpc>
            </a:pPr>
            <a:r>
              <a:rPr lang="en-US" sz="4051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DWH DESIGN </a:t>
            </a:r>
          </a:p>
        </p:txBody>
      </p:sp>
      <p:sp>
        <p:nvSpPr>
          <p:cNvPr id="14" name="Freeform 14"/>
          <p:cNvSpPr/>
          <p:nvPr/>
        </p:nvSpPr>
        <p:spPr>
          <a:xfrm>
            <a:off x="2816416" y="2833870"/>
            <a:ext cx="5139766" cy="1409240"/>
          </a:xfrm>
          <a:custGeom>
            <a:avLst/>
            <a:gdLst/>
            <a:ahLst/>
            <a:cxnLst/>
            <a:rect l="l" t="t" r="r" b="b"/>
            <a:pathLst>
              <a:path w="5139766" h="1409240">
                <a:moveTo>
                  <a:pt x="0" y="0"/>
                </a:moveTo>
                <a:lnTo>
                  <a:pt x="5139766" y="0"/>
                </a:lnTo>
                <a:lnTo>
                  <a:pt x="5139766" y="1409240"/>
                </a:lnTo>
                <a:lnTo>
                  <a:pt x="0" y="1409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144717" y="3112612"/>
            <a:ext cx="5082616" cy="86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375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DATABASE DESIGN </a:t>
            </a:r>
          </a:p>
        </p:txBody>
      </p:sp>
      <p:sp>
        <p:nvSpPr>
          <p:cNvPr id="16" name="Freeform 16"/>
          <p:cNvSpPr/>
          <p:nvPr/>
        </p:nvSpPr>
        <p:spPr>
          <a:xfrm>
            <a:off x="5509009" y="4155600"/>
            <a:ext cx="5139766" cy="1385035"/>
          </a:xfrm>
          <a:custGeom>
            <a:avLst/>
            <a:gdLst/>
            <a:ahLst/>
            <a:cxnLst/>
            <a:rect l="l" t="t" r="r" b="b"/>
            <a:pathLst>
              <a:path w="5139766" h="1385035">
                <a:moveTo>
                  <a:pt x="0" y="0"/>
                </a:moveTo>
                <a:lnTo>
                  <a:pt x="5139766" y="0"/>
                </a:lnTo>
                <a:lnTo>
                  <a:pt x="5139766" y="1385035"/>
                </a:lnTo>
                <a:lnTo>
                  <a:pt x="0" y="1385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550970" y="4546418"/>
            <a:ext cx="5082616" cy="86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3751" dirty="0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DWH DESIGN </a:t>
            </a:r>
          </a:p>
        </p:txBody>
      </p:sp>
      <p:sp>
        <p:nvSpPr>
          <p:cNvPr id="18" name="Freeform 18"/>
          <p:cNvSpPr/>
          <p:nvPr/>
        </p:nvSpPr>
        <p:spPr>
          <a:xfrm>
            <a:off x="7919645" y="5538719"/>
            <a:ext cx="5139766" cy="1409240"/>
          </a:xfrm>
          <a:custGeom>
            <a:avLst/>
            <a:gdLst/>
            <a:ahLst/>
            <a:cxnLst/>
            <a:rect l="l" t="t" r="r" b="b"/>
            <a:pathLst>
              <a:path w="5139766" h="1409240">
                <a:moveTo>
                  <a:pt x="0" y="0"/>
                </a:moveTo>
                <a:lnTo>
                  <a:pt x="5139766" y="0"/>
                </a:lnTo>
                <a:lnTo>
                  <a:pt x="5139766" y="1409240"/>
                </a:lnTo>
                <a:lnTo>
                  <a:pt x="0" y="1409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855017" y="5897412"/>
            <a:ext cx="5082616" cy="86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375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ETL PROCESS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198696" y="6970537"/>
            <a:ext cx="5139766" cy="1385035"/>
          </a:xfrm>
          <a:custGeom>
            <a:avLst/>
            <a:gdLst/>
            <a:ahLst/>
            <a:cxnLst/>
            <a:rect l="l" t="t" r="r" b="b"/>
            <a:pathLst>
              <a:path w="5139766" h="1385035">
                <a:moveTo>
                  <a:pt x="0" y="0"/>
                </a:moveTo>
                <a:lnTo>
                  <a:pt x="5139766" y="0"/>
                </a:lnTo>
                <a:lnTo>
                  <a:pt x="5139766" y="1385035"/>
                </a:lnTo>
                <a:lnTo>
                  <a:pt x="0" y="1385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96325" y="7317378"/>
            <a:ext cx="5082616" cy="86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3751" dirty="0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ANALYZING DATA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F70E9-2EB0-41EB-92DF-18042B4D45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38300"/>
            <a:ext cx="17754600" cy="8452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887E5F51-64CC-4C37-BAD3-304B9AE465A6}"/>
              </a:ext>
            </a:extLst>
          </p:cNvPr>
          <p:cNvSpPr txBox="1"/>
          <p:nvPr/>
        </p:nvSpPr>
        <p:spPr>
          <a:xfrm>
            <a:off x="5427145" y="195905"/>
            <a:ext cx="8249746" cy="7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36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CANCELATION DASHBOARD (LM)</a:t>
            </a:r>
          </a:p>
        </p:txBody>
      </p:sp>
    </p:spTree>
    <p:extLst>
      <p:ext uri="{BB962C8B-B14F-4D97-AF65-F5344CB8AC3E}">
        <p14:creationId xmlns:p14="http://schemas.microsoft.com/office/powerpoint/2010/main" val="991177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32DA1C-2183-4EB5-9A9F-A620804853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38300"/>
            <a:ext cx="17906999" cy="853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5C64945C-D2B9-43AF-A7FA-28A675221E59}"/>
              </a:ext>
            </a:extLst>
          </p:cNvPr>
          <p:cNvSpPr txBox="1"/>
          <p:nvPr/>
        </p:nvSpPr>
        <p:spPr>
          <a:xfrm>
            <a:off x="5427145" y="279101"/>
            <a:ext cx="8249746" cy="7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36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CANCELATION DASHBOARD (DM)</a:t>
            </a:r>
          </a:p>
        </p:txBody>
      </p:sp>
    </p:spTree>
    <p:extLst>
      <p:ext uri="{BB962C8B-B14F-4D97-AF65-F5344CB8AC3E}">
        <p14:creationId xmlns:p14="http://schemas.microsoft.com/office/powerpoint/2010/main" val="1819549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DEF83-D550-496E-8C49-212BBD635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22453"/>
            <a:ext cx="17830800" cy="8523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B9DDF9FB-6069-4B63-815C-19AB279C634E}"/>
              </a:ext>
            </a:extLst>
          </p:cNvPr>
          <p:cNvSpPr txBox="1"/>
          <p:nvPr/>
        </p:nvSpPr>
        <p:spPr>
          <a:xfrm>
            <a:off x="5427145" y="294619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AMOUNT DASHBOARD (LM)</a:t>
            </a:r>
          </a:p>
        </p:txBody>
      </p:sp>
    </p:spTree>
    <p:extLst>
      <p:ext uri="{BB962C8B-B14F-4D97-AF65-F5344CB8AC3E}">
        <p14:creationId xmlns:p14="http://schemas.microsoft.com/office/powerpoint/2010/main" val="3972403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B179A8-83BB-46F3-AE80-F5254EB108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26947"/>
            <a:ext cx="17830800" cy="83994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95EE4485-DB2F-4480-A869-00BEF3C3317F}"/>
              </a:ext>
            </a:extLst>
          </p:cNvPr>
          <p:cNvSpPr txBox="1"/>
          <p:nvPr/>
        </p:nvSpPr>
        <p:spPr>
          <a:xfrm>
            <a:off x="5427145" y="260634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AMOUNT DASHBOARD (DM)</a:t>
            </a:r>
          </a:p>
        </p:txBody>
      </p:sp>
    </p:spTree>
    <p:extLst>
      <p:ext uri="{BB962C8B-B14F-4D97-AF65-F5344CB8AC3E}">
        <p14:creationId xmlns:p14="http://schemas.microsoft.com/office/powerpoint/2010/main" val="1924468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742827"/>
            <a:ext cx="7833734" cy="78337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82569" y="929766"/>
            <a:ext cx="8356067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0199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TABLEAU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02080" y="2834766"/>
            <a:ext cx="7786678" cy="674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created interactive dashboards and visualizations, employing calculated fields and data blending techniques. Enabled insightful data analysis and reporting through dynamic and user-friendly interfaces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B9DDF9FB-6069-4B63-815C-19AB279C634E}"/>
              </a:ext>
            </a:extLst>
          </p:cNvPr>
          <p:cNvSpPr txBox="1"/>
          <p:nvPr/>
        </p:nvSpPr>
        <p:spPr>
          <a:xfrm>
            <a:off x="5427145" y="294619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OVERVIEW DASHBOARD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276726-B76B-40E0-A3D2-B1C2D25935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6" y="1409700"/>
            <a:ext cx="17848124" cy="861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8322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B9DDF9FB-6069-4B63-815C-19AB279C634E}"/>
              </a:ext>
            </a:extLst>
          </p:cNvPr>
          <p:cNvSpPr txBox="1"/>
          <p:nvPr/>
        </p:nvSpPr>
        <p:spPr>
          <a:xfrm>
            <a:off x="5427145" y="294619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BOOKING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85C5AA-C06B-4465-AE23-D09E44D334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6" y="1687498"/>
            <a:ext cx="17924324" cy="8515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283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B9DDF9FB-6069-4B63-815C-19AB279C634E}"/>
              </a:ext>
            </a:extLst>
          </p:cNvPr>
          <p:cNvSpPr txBox="1"/>
          <p:nvPr/>
        </p:nvSpPr>
        <p:spPr>
          <a:xfrm>
            <a:off x="5427145" y="294619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HOTEL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997C9-0242-4C9D-9E0E-F445B4C37F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6" y="1678427"/>
            <a:ext cx="17848124" cy="8471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043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B9DDF9FB-6069-4B63-815C-19AB279C634E}"/>
              </a:ext>
            </a:extLst>
          </p:cNvPr>
          <p:cNvSpPr txBox="1"/>
          <p:nvPr/>
        </p:nvSpPr>
        <p:spPr>
          <a:xfrm>
            <a:off x="5427145" y="294619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GUEST DASHBOARD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9838A7-9625-4B57-A83F-42990F4E7C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2" y="1676613"/>
            <a:ext cx="17870218" cy="8484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6269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3439" y="-9879043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9" name="Freeform 9"/>
          <p:cNvSpPr/>
          <p:nvPr/>
        </p:nvSpPr>
        <p:spPr>
          <a:xfrm>
            <a:off x="8862434" y="6007406"/>
            <a:ext cx="939645" cy="939645"/>
          </a:xfrm>
          <a:custGeom>
            <a:avLst/>
            <a:gdLst/>
            <a:ahLst/>
            <a:cxnLst/>
            <a:rect l="l" t="t" r="r" b="b"/>
            <a:pathLst>
              <a:path w="939645" h="939645">
                <a:moveTo>
                  <a:pt x="0" y="0"/>
                </a:moveTo>
                <a:lnTo>
                  <a:pt x="939646" y="0"/>
                </a:lnTo>
                <a:lnTo>
                  <a:pt x="939646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B9DDF9FB-6069-4B63-815C-19AB279C634E}"/>
              </a:ext>
            </a:extLst>
          </p:cNvPr>
          <p:cNvSpPr txBox="1"/>
          <p:nvPr/>
        </p:nvSpPr>
        <p:spPr>
          <a:xfrm>
            <a:off x="5427145" y="294619"/>
            <a:ext cx="8249746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REVIEW DASHBOARD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D903E9-D664-4D4F-8CC9-6AAB621A73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8" y="1698384"/>
            <a:ext cx="17906182" cy="8293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583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172187" y="-9540673"/>
            <a:ext cx="5831769" cy="12400254"/>
          </a:xfrm>
          <a:custGeom>
            <a:avLst/>
            <a:gdLst/>
            <a:ahLst/>
            <a:cxnLst/>
            <a:rect l="l" t="t" r="r" b="b"/>
            <a:pathLst>
              <a:path w="5831769" h="12400254">
                <a:moveTo>
                  <a:pt x="0" y="0"/>
                </a:moveTo>
                <a:lnTo>
                  <a:pt x="5831769" y="0"/>
                </a:lnTo>
                <a:lnTo>
                  <a:pt x="5831769" y="12400254"/>
                </a:lnTo>
                <a:lnTo>
                  <a:pt x="0" y="12400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72187" y="5217734"/>
            <a:ext cx="5831769" cy="2462256"/>
          </a:xfrm>
          <a:custGeom>
            <a:avLst/>
            <a:gdLst/>
            <a:ahLst/>
            <a:cxnLst/>
            <a:rect l="l" t="t" r="r" b="b"/>
            <a:pathLst>
              <a:path w="5831769" h="2462256">
                <a:moveTo>
                  <a:pt x="0" y="0"/>
                </a:moveTo>
                <a:lnTo>
                  <a:pt x="5831769" y="0"/>
                </a:lnTo>
                <a:lnTo>
                  <a:pt x="5831769" y="2462256"/>
                </a:lnTo>
                <a:lnTo>
                  <a:pt x="0" y="2462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01848" y="-171320"/>
            <a:ext cx="6202207" cy="2916884"/>
          </a:xfrm>
          <a:custGeom>
            <a:avLst/>
            <a:gdLst/>
            <a:ahLst/>
            <a:cxnLst/>
            <a:rect l="l" t="t" r="r" b="b"/>
            <a:pathLst>
              <a:path w="6202207" h="2916884">
                <a:moveTo>
                  <a:pt x="0" y="0"/>
                </a:moveTo>
                <a:lnTo>
                  <a:pt x="6202207" y="0"/>
                </a:lnTo>
                <a:lnTo>
                  <a:pt x="6202207" y="2916884"/>
                </a:lnTo>
                <a:lnTo>
                  <a:pt x="0" y="2916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308414" y="-26659"/>
            <a:ext cx="9979586" cy="10313659"/>
            <a:chOff x="0" y="0"/>
            <a:chExt cx="13306115" cy="137515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06171" cy="13751561"/>
            </a:xfrm>
            <a:custGeom>
              <a:avLst/>
              <a:gdLst/>
              <a:ahLst/>
              <a:cxnLst/>
              <a:rect l="l" t="t" r="r" b="b"/>
              <a:pathLst>
                <a:path w="13306171" h="13751561">
                  <a:moveTo>
                    <a:pt x="0" y="0"/>
                  </a:moveTo>
                  <a:lnTo>
                    <a:pt x="13306171" y="0"/>
                  </a:lnTo>
                  <a:lnTo>
                    <a:pt x="13306171" y="13751561"/>
                  </a:lnTo>
                  <a:lnTo>
                    <a:pt x="0" y="13751561"/>
                  </a:lnTo>
                  <a:close/>
                </a:path>
              </a:pathLst>
            </a:custGeom>
            <a:solidFill>
              <a:srgbClr val="162F5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359214" y="1882544"/>
            <a:ext cx="9877986" cy="691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8"/>
              </a:lnSpc>
            </a:pPr>
            <a:r>
              <a:rPr lang="en-US" sz="3898" dirty="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Our project focuses on analyzing hotel reservation data, utilizing a comprehensive dataset from Kaggle. It explores key trends in booking behaviors, cancellations, customer profiles, and seasonal demand. With 5 CSV files covering diverse aspects of hotel operations, this analysis offers valuable insights to enhance revenue strategies and customer satisfaction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82552" y="214909"/>
            <a:ext cx="8702129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13"/>
              </a:lnSpc>
            </a:pPr>
            <a:r>
              <a:rPr lang="en-US" sz="66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INTRODUCTION</a:t>
            </a:r>
            <a:endParaRPr lang="en-US" sz="6938" dirty="0">
              <a:solidFill>
                <a:srgbClr val="FFDE59"/>
              </a:solidFill>
              <a:latin typeface="Ample Display"/>
              <a:ea typeface="Ample Display"/>
              <a:cs typeface="Ample Display"/>
              <a:sym typeface="Ample Display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364148" y="-26659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364148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3396952"/>
            <a:ext cx="8001000" cy="2462256"/>
          </a:xfrm>
          <a:custGeom>
            <a:avLst/>
            <a:gdLst/>
            <a:ahLst/>
            <a:cxnLst/>
            <a:rect l="l" t="t" r="r" b="b"/>
            <a:pathLst>
              <a:path w="8308414" h="3124240">
                <a:moveTo>
                  <a:pt x="0" y="0"/>
                </a:moveTo>
                <a:lnTo>
                  <a:pt x="8308414" y="0"/>
                </a:lnTo>
                <a:lnTo>
                  <a:pt x="8308414" y="3124240"/>
                </a:lnTo>
                <a:lnTo>
                  <a:pt x="0" y="3124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51501" y="3685211"/>
            <a:ext cx="6550700" cy="169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8"/>
              </a:lnSpc>
            </a:pPr>
            <a:r>
              <a:rPr lang="en-US" sz="4000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Hotels Reservations </a:t>
            </a:r>
          </a:p>
          <a:p>
            <a:pPr algn="ctr">
              <a:lnSpc>
                <a:spcPts val="6908"/>
              </a:lnSpc>
            </a:pPr>
            <a:r>
              <a:rPr lang="en-US" sz="4000" dirty="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Analysis                       </a:t>
            </a:r>
          </a:p>
        </p:txBody>
      </p:sp>
      <p:sp>
        <p:nvSpPr>
          <p:cNvPr id="17" name="Freeform 17"/>
          <p:cNvSpPr/>
          <p:nvPr/>
        </p:nvSpPr>
        <p:spPr>
          <a:xfrm>
            <a:off x="481980" y="3911078"/>
            <a:ext cx="1671989" cy="1283252"/>
          </a:xfrm>
          <a:custGeom>
            <a:avLst/>
            <a:gdLst/>
            <a:ahLst/>
            <a:cxnLst/>
            <a:rect l="l" t="t" r="r" b="b"/>
            <a:pathLst>
              <a:path w="1671989" h="1283252">
                <a:moveTo>
                  <a:pt x="0" y="0"/>
                </a:moveTo>
                <a:lnTo>
                  <a:pt x="1671989" y="0"/>
                </a:lnTo>
                <a:lnTo>
                  <a:pt x="1671989" y="1283252"/>
                </a:lnTo>
                <a:lnTo>
                  <a:pt x="0" y="12832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9" r="-29"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539473" y="-518033"/>
            <a:ext cx="22548578" cy="11178405"/>
          </a:xfrm>
          <a:custGeom>
            <a:avLst/>
            <a:gdLst/>
            <a:ahLst/>
            <a:cxnLst/>
            <a:rect l="l" t="t" r="r" b="b"/>
            <a:pathLst>
              <a:path w="22548578" h="11178405">
                <a:moveTo>
                  <a:pt x="0" y="0"/>
                </a:moveTo>
                <a:lnTo>
                  <a:pt x="22548578" y="0"/>
                </a:lnTo>
                <a:lnTo>
                  <a:pt x="22548578" y="11178405"/>
                </a:lnTo>
                <a:lnTo>
                  <a:pt x="0" y="1117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4790" y="-518033"/>
            <a:ext cx="1671689" cy="11178405"/>
          </a:xfrm>
          <a:custGeom>
            <a:avLst/>
            <a:gdLst/>
            <a:ahLst/>
            <a:cxnLst/>
            <a:rect l="l" t="t" r="r" b="b"/>
            <a:pathLst>
              <a:path w="1671689" h="11178405">
                <a:moveTo>
                  <a:pt x="0" y="0"/>
                </a:moveTo>
                <a:lnTo>
                  <a:pt x="1671689" y="0"/>
                </a:lnTo>
                <a:lnTo>
                  <a:pt x="1671689" y="11178405"/>
                </a:lnTo>
                <a:lnTo>
                  <a:pt x="0" y="1117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1055" y="2229318"/>
            <a:ext cx="8532945" cy="2382762"/>
          </a:xfrm>
          <a:custGeom>
            <a:avLst/>
            <a:gdLst/>
            <a:ahLst/>
            <a:cxnLst/>
            <a:rect l="l" t="t" r="r" b="b"/>
            <a:pathLst>
              <a:path w="8532945" h="2382762">
                <a:moveTo>
                  <a:pt x="0" y="0"/>
                </a:moveTo>
                <a:lnTo>
                  <a:pt x="8532945" y="0"/>
                </a:lnTo>
                <a:lnTo>
                  <a:pt x="8532945" y="2382761"/>
                </a:lnTo>
                <a:lnTo>
                  <a:pt x="0" y="2382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4334" y="2285787"/>
            <a:ext cx="434305" cy="2326292"/>
          </a:xfrm>
          <a:custGeom>
            <a:avLst/>
            <a:gdLst/>
            <a:ahLst/>
            <a:cxnLst/>
            <a:rect l="l" t="t" r="r" b="b"/>
            <a:pathLst>
              <a:path w="434305" h="2326292">
                <a:moveTo>
                  <a:pt x="0" y="0"/>
                </a:moveTo>
                <a:lnTo>
                  <a:pt x="434306" y="0"/>
                </a:lnTo>
                <a:lnTo>
                  <a:pt x="434306" y="2326292"/>
                </a:lnTo>
                <a:lnTo>
                  <a:pt x="0" y="23262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42786" y="2285787"/>
            <a:ext cx="1955939" cy="1501183"/>
          </a:xfrm>
          <a:custGeom>
            <a:avLst/>
            <a:gdLst/>
            <a:ahLst/>
            <a:cxnLst/>
            <a:rect l="l" t="t" r="r" b="b"/>
            <a:pathLst>
              <a:path w="1955939" h="1501183">
                <a:moveTo>
                  <a:pt x="0" y="0"/>
                </a:moveTo>
                <a:lnTo>
                  <a:pt x="1955938" y="0"/>
                </a:lnTo>
                <a:lnTo>
                  <a:pt x="1955938" y="1501183"/>
                </a:lnTo>
                <a:lnTo>
                  <a:pt x="0" y="15011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20755" y="2645547"/>
            <a:ext cx="6202358" cy="111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3067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Hotels Reservations </a:t>
            </a:r>
          </a:p>
          <a:p>
            <a:pPr algn="ctr">
              <a:lnSpc>
                <a:spcPts val="4295"/>
              </a:lnSpc>
            </a:pPr>
            <a:r>
              <a:rPr lang="en-US" sz="3067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Analysis                      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32404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333565" y="9305925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144000" y="4093147"/>
            <a:ext cx="6704896" cy="1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37"/>
              </a:lnSpc>
            </a:pPr>
            <a:r>
              <a:rPr lang="en-US" sz="917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THANK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8723" y="4093147"/>
            <a:ext cx="6704896" cy="1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37"/>
              </a:lnSpc>
            </a:pPr>
            <a:r>
              <a:rPr lang="en-US" sz="917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14789" y="-9879043"/>
            <a:ext cx="24137891" cy="11793875"/>
          </a:xfrm>
          <a:custGeom>
            <a:avLst/>
            <a:gdLst/>
            <a:ahLst/>
            <a:cxnLst/>
            <a:rect l="l" t="t" r="r" b="b"/>
            <a:pathLst>
              <a:path w="24137891" h="11793875">
                <a:moveTo>
                  <a:pt x="0" y="0"/>
                </a:moveTo>
                <a:lnTo>
                  <a:pt x="24137891" y="0"/>
                </a:lnTo>
                <a:lnTo>
                  <a:pt x="24137891" y="11793875"/>
                </a:lnTo>
                <a:lnTo>
                  <a:pt x="0" y="1179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49370" y="-20957"/>
            <a:ext cx="11228623" cy="1613583"/>
          </a:xfrm>
          <a:custGeom>
            <a:avLst/>
            <a:gdLst/>
            <a:ahLst/>
            <a:cxnLst/>
            <a:rect l="l" t="t" r="r" b="b"/>
            <a:pathLst>
              <a:path w="11228623" h="1613583">
                <a:moveTo>
                  <a:pt x="0" y="0"/>
                </a:moveTo>
                <a:lnTo>
                  <a:pt x="11228623" y="0"/>
                </a:lnTo>
                <a:lnTo>
                  <a:pt x="11228623" y="1613583"/>
                </a:lnTo>
                <a:lnTo>
                  <a:pt x="0" y="161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32306" y="2305445"/>
            <a:ext cx="6801347" cy="6801347"/>
            <a:chOff x="0" y="0"/>
            <a:chExt cx="9068463" cy="90684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68435" cy="9068435"/>
            </a:xfrm>
            <a:custGeom>
              <a:avLst/>
              <a:gdLst/>
              <a:ahLst/>
              <a:cxnLst/>
              <a:rect l="l" t="t" r="r" b="b"/>
              <a:pathLst>
                <a:path w="9068435" h="9068435">
                  <a:moveTo>
                    <a:pt x="4534281" y="0"/>
                  </a:moveTo>
                  <a:cubicBezTo>
                    <a:pt x="2030095" y="0"/>
                    <a:pt x="0" y="2030095"/>
                    <a:pt x="0" y="4534281"/>
                  </a:cubicBezTo>
                  <a:cubicBezTo>
                    <a:pt x="0" y="7038467"/>
                    <a:pt x="2030095" y="9068435"/>
                    <a:pt x="4534281" y="9068435"/>
                  </a:cubicBezTo>
                  <a:cubicBezTo>
                    <a:pt x="7038467" y="9068435"/>
                    <a:pt x="9068435" y="7038467"/>
                    <a:pt x="9068435" y="4534281"/>
                  </a:cubicBezTo>
                  <a:cubicBezTo>
                    <a:pt x="9068435" y="2030095"/>
                    <a:pt x="7038467" y="0"/>
                    <a:pt x="4534281" y="0"/>
                  </a:cubicBezTo>
                  <a:close/>
                </a:path>
              </a:pathLst>
            </a:custGeom>
            <a:blipFill>
              <a:blip r:embed="rId8"/>
              <a:stretch>
                <a:fillRect l="-25491" r="-2549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512488" y="97047"/>
            <a:ext cx="10079060" cy="160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8"/>
              </a:lnSpc>
            </a:pPr>
            <a:r>
              <a:rPr lang="en-US" sz="704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DATABASE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11823" y="2043186"/>
            <a:ext cx="5768345" cy="7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5"/>
              </a:lnSpc>
            </a:pPr>
            <a:r>
              <a:rPr lang="en-US" sz="3582" b="1" spc="-71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Data Collection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7521" y="3081041"/>
            <a:ext cx="5768345" cy="7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5"/>
              </a:lnSpc>
            </a:pPr>
            <a:r>
              <a:rPr lang="en-US" sz="3582" b="1" spc="-71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Understanding the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23186" y="4158892"/>
            <a:ext cx="5768345" cy="7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5"/>
              </a:lnSpc>
            </a:pPr>
            <a:r>
              <a:rPr lang="en-US" sz="3582" b="1" spc="-71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Data Cleaning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6256124" y="3103164"/>
            <a:ext cx="950614" cy="950614"/>
          </a:xfrm>
          <a:custGeom>
            <a:avLst/>
            <a:gdLst/>
            <a:ahLst/>
            <a:cxnLst/>
            <a:rect l="l" t="t" r="r" b="b"/>
            <a:pathLst>
              <a:path w="950614" h="950614">
                <a:moveTo>
                  <a:pt x="0" y="0"/>
                </a:moveTo>
                <a:lnTo>
                  <a:pt x="950614" y="0"/>
                </a:lnTo>
                <a:lnTo>
                  <a:pt x="950614" y="950614"/>
                </a:lnTo>
                <a:lnTo>
                  <a:pt x="0" y="950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248400" y="3257953"/>
            <a:ext cx="851261" cy="66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1" dirty="0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5650750" y="2059352"/>
            <a:ext cx="900937" cy="900937"/>
          </a:xfrm>
          <a:custGeom>
            <a:avLst/>
            <a:gdLst/>
            <a:ahLst/>
            <a:cxnLst/>
            <a:rect l="l" t="t" r="r" b="b"/>
            <a:pathLst>
              <a:path w="900937" h="900937">
                <a:moveTo>
                  <a:pt x="0" y="0"/>
                </a:moveTo>
                <a:lnTo>
                  <a:pt x="900937" y="0"/>
                </a:lnTo>
                <a:lnTo>
                  <a:pt x="900937" y="900937"/>
                </a:lnTo>
                <a:lnTo>
                  <a:pt x="0" y="9009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638800" y="2171700"/>
            <a:ext cx="851261" cy="66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1" dirty="0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7" name="Freeform 17"/>
          <p:cNvSpPr/>
          <p:nvPr/>
        </p:nvSpPr>
        <p:spPr>
          <a:xfrm>
            <a:off x="6773723" y="4140584"/>
            <a:ext cx="950614" cy="950614"/>
          </a:xfrm>
          <a:custGeom>
            <a:avLst/>
            <a:gdLst/>
            <a:ahLst/>
            <a:cxnLst/>
            <a:rect l="l" t="t" r="r" b="b"/>
            <a:pathLst>
              <a:path w="950614" h="950614">
                <a:moveTo>
                  <a:pt x="0" y="0"/>
                </a:moveTo>
                <a:lnTo>
                  <a:pt x="950614" y="0"/>
                </a:lnTo>
                <a:lnTo>
                  <a:pt x="950614" y="950614"/>
                </a:lnTo>
                <a:lnTo>
                  <a:pt x="0" y="950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2773" y="5317374"/>
            <a:ext cx="959383" cy="959383"/>
          </a:xfrm>
          <a:custGeom>
            <a:avLst/>
            <a:gdLst/>
            <a:ahLst/>
            <a:cxnLst/>
            <a:rect l="l" t="t" r="r" b="b"/>
            <a:pathLst>
              <a:path w="959383" h="959383">
                <a:moveTo>
                  <a:pt x="0" y="0"/>
                </a:moveTo>
                <a:lnTo>
                  <a:pt x="959383" y="0"/>
                </a:lnTo>
                <a:lnTo>
                  <a:pt x="959383" y="959383"/>
                </a:lnTo>
                <a:lnTo>
                  <a:pt x="0" y="9593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892560" y="5342946"/>
            <a:ext cx="9101202" cy="7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5"/>
              </a:lnSpc>
            </a:pPr>
            <a:r>
              <a:rPr lang="en-US" sz="3582" b="1" spc="-71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Design entity relation diagram ( ERD 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4939" y="5467753"/>
            <a:ext cx="851261" cy="66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1" dirty="0">
                <a:solidFill>
                  <a:srgbClr val="193361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21" name="Freeform 21"/>
          <p:cNvSpPr/>
          <p:nvPr/>
        </p:nvSpPr>
        <p:spPr>
          <a:xfrm>
            <a:off x="6649991" y="6579133"/>
            <a:ext cx="960139" cy="960139"/>
          </a:xfrm>
          <a:custGeom>
            <a:avLst/>
            <a:gdLst/>
            <a:ahLst/>
            <a:cxnLst/>
            <a:rect l="l" t="t" r="r" b="b"/>
            <a:pathLst>
              <a:path w="960139" h="960139">
                <a:moveTo>
                  <a:pt x="0" y="0"/>
                </a:moveTo>
                <a:lnTo>
                  <a:pt x="960139" y="0"/>
                </a:lnTo>
                <a:lnTo>
                  <a:pt x="960139" y="960139"/>
                </a:lnTo>
                <a:lnTo>
                  <a:pt x="0" y="9601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729011" y="6582093"/>
            <a:ext cx="5768345" cy="7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5"/>
              </a:lnSpc>
            </a:pPr>
            <a:r>
              <a:rPr lang="en-US" sz="3582" b="1" spc="-71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Modeling and Mapping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04430" y="6763152"/>
            <a:ext cx="851261" cy="66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1" dirty="0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29116" y="7735937"/>
            <a:ext cx="6978589" cy="7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5"/>
              </a:lnSpc>
            </a:pPr>
            <a:r>
              <a:rPr lang="en-US" sz="3582" b="1" spc="-71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Creating Data Base Using SQL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36541" y="8875985"/>
            <a:ext cx="7608347" cy="7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5"/>
              </a:lnSpc>
            </a:pPr>
            <a:r>
              <a:rPr lang="en-US" sz="3582" b="1" spc="-71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Transferring the data into SQL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81800" y="4305300"/>
            <a:ext cx="851261" cy="66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1" dirty="0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29" name="Freeform 29"/>
          <p:cNvSpPr/>
          <p:nvPr/>
        </p:nvSpPr>
        <p:spPr>
          <a:xfrm>
            <a:off x="5975959" y="7709439"/>
            <a:ext cx="960139" cy="960139"/>
          </a:xfrm>
          <a:custGeom>
            <a:avLst/>
            <a:gdLst/>
            <a:ahLst/>
            <a:cxnLst/>
            <a:rect l="l" t="t" r="r" b="b"/>
            <a:pathLst>
              <a:path w="960139" h="960139">
                <a:moveTo>
                  <a:pt x="0" y="0"/>
                </a:moveTo>
                <a:lnTo>
                  <a:pt x="960139" y="0"/>
                </a:lnTo>
                <a:lnTo>
                  <a:pt x="960139" y="960139"/>
                </a:lnTo>
                <a:lnTo>
                  <a:pt x="0" y="9601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030398" y="7906152"/>
            <a:ext cx="851261" cy="66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1" dirty="0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31" name="Freeform 31"/>
          <p:cNvSpPr/>
          <p:nvPr/>
        </p:nvSpPr>
        <p:spPr>
          <a:xfrm>
            <a:off x="4909761" y="8831503"/>
            <a:ext cx="960139" cy="960139"/>
          </a:xfrm>
          <a:custGeom>
            <a:avLst/>
            <a:gdLst/>
            <a:ahLst/>
            <a:cxnLst/>
            <a:rect l="l" t="t" r="r" b="b"/>
            <a:pathLst>
              <a:path w="960139" h="960139">
                <a:moveTo>
                  <a:pt x="0" y="0"/>
                </a:moveTo>
                <a:lnTo>
                  <a:pt x="960139" y="0"/>
                </a:lnTo>
                <a:lnTo>
                  <a:pt x="960139" y="960139"/>
                </a:lnTo>
                <a:lnTo>
                  <a:pt x="0" y="9601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964200" y="9049152"/>
            <a:ext cx="851261" cy="66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1" dirty="0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33" name="Freeform 33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49800" y="0"/>
            <a:ext cx="838200" cy="963960"/>
          </a:xfrm>
          <a:custGeom>
            <a:avLst/>
            <a:gdLst/>
            <a:ahLst/>
            <a:cxnLst/>
            <a:rect l="l" t="t" r="r" b="b"/>
            <a:pathLst>
              <a:path w="1116360" h="1116360">
                <a:moveTo>
                  <a:pt x="0" y="0"/>
                </a:moveTo>
                <a:lnTo>
                  <a:pt x="1116360" y="0"/>
                </a:lnTo>
                <a:lnTo>
                  <a:pt x="1116360" y="1116360"/>
                </a:lnTo>
                <a:lnTo>
                  <a:pt x="0" y="111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60026" y="-118578"/>
            <a:ext cx="9078793" cy="1147278"/>
          </a:xfrm>
          <a:custGeom>
            <a:avLst/>
            <a:gdLst/>
            <a:ahLst/>
            <a:cxnLst/>
            <a:rect l="l" t="t" r="r" b="b"/>
            <a:pathLst>
              <a:path w="9078793" h="1147278">
                <a:moveTo>
                  <a:pt x="0" y="0"/>
                </a:moveTo>
                <a:lnTo>
                  <a:pt x="9078793" y="0"/>
                </a:lnTo>
                <a:lnTo>
                  <a:pt x="9078793" y="1147278"/>
                </a:lnTo>
                <a:lnTo>
                  <a:pt x="0" y="1147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98859" y="101979"/>
            <a:ext cx="6626472" cy="92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7"/>
              </a:lnSpc>
            </a:pPr>
            <a:r>
              <a:rPr lang="en-US" sz="4541" dirty="0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ERD</a:t>
            </a:r>
          </a:p>
        </p:txBody>
      </p:sp>
      <p:sp>
        <p:nvSpPr>
          <p:cNvPr id="8" name="Freeform 8"/>
          <p:cNvSpPr/>
          <p:nvPr/>
        </p:nvSpPr>
        <p:spPr>
          <a:xfrm>
            <a:off x="17324040" y="9486900"/>
            <a:ext cx="963960" cy="838200"/>
          </a:xfrm>
          <a:custGeom>
            <a:avLst/>
            <a:gdLst/>
            <a:ahLst/>
            <a:cxnLst/>
            <a:rect l="l" t="t" r="r" b="b"/>
            <a:pathLst>
              <a:path w="1116360" h="963960">
                <a:moveTo>
                  <a:pt x="0" y="0"/>
                </a:moveTo>
                <a:lnTo>
                  <a:pt x="1116360" y="0"/>
                </a:lnTo>
                <a:lnTo>
                  <a:pt x="11163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904" b="-7904"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9C035B-E1F5-4BB0-84F6-D7D2EA7EA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0" y="1104478"/>
            <a:ext cx="17893680" cy="8233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reeform 8">
            <a:extLst>
              <a:ext uri="{FF2B5EF4-FFF2-40B4-BE49-F238E27FC236}">
                <a16:creationId xmlns:a16="http://schemas.microsoft.com/office/drawing/2014/main" id="{2D5FB775-2FC4-49EA-AAA5-0797461D713F}"/>
              </a:ext>
            </a:extLst>
          </p:cNvPr>
          <p:cNvSpPr/>
          <p:nvPr/>
        </p:nvSpPr>
        <p:spPr>
          <a:xfrm>
            <a:off x="0" y="9482640"/>
            <a:ext cx="963960" cy="838200"/>
          </a:xfrm>
          <a:custGeom>
            <a:avLst/>
            <a:gdLst/>
            <a:ahLst/>
            <a:cxnLst/>
            <a:rect l="l" t="t" r="r" b="b"/>
            <a:pathLst>
              <a:path w="1116360" h="963960">
                <a:moveTo>
                  <a:pt x="0" y="0"/>
                </a:moveTo>
                <a:lnTo>
                  <a:pt x="1116360" y="0"/>
                </a:lnTo>
                <a:lnTo>
                  <a:pt x="11163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904" b="-790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97400" y="-38100"/>
            <a:ext cx="990600" cy="963960"/>
          </a:xfrm>
          <a:custGeom>
            <a:avLst/>
            <a:gdLst/>
            <a:ahLst/>
            <a:cxnLst/>
            <a:rect l="l" t="t" r="r" b="b"/>
            <a:pathLst>
              <a:path w="1116360" h="1116360">
                <a:moveTo>
                  <a:pt x="0" y="0"/>
                </a:moveTo>
                <a:lnTo>
                  <a:pt x="1116360" y="0"/>
                </a:lnTo>
                <a:lnTo>
                  <a:pt x="1116360" y="1116360"/>
                </a:lnTo>
                <a:lnTo>
                  <a:pt x="0" y="111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4760026" y="-118578"/>
            <a:ext cx="9078793" cy="1147278"/>
          </a:xfrm>
          <a:custGeom>
            <a:avLst/>
            <a:gdLst/>
            <a:ahLst/>
            <a:cxnLst/>
            <a:rect l="l" t="t" r="r" b="b"/>
            <a:pathLst>
              <a:path w="9078793" h="1147278">
                <a:moveTo>
                  <a:pt x="0" y="0"/>
                </a:moveTo>
                <a:lnTo>
                  <a:pt x="9078793" y="0"/>
                </a:lnTo>
                <a:lnTo>
                  <a:pt x="9078793" y="1147278"/>
                </a:lnTo>
                <a:lnTo>
                  <a:pt x="0" y="1147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30764" y="67403"/>
            <a:ext cx="6626472" cy="102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7"/>
              </a:lnSpc>
            </a:pPr>
            <a:r>
              <a:rPr lang="en-US" sz="4541" dirty="0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DATABASE MAPPING 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933450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171640" y="9361140"/>
            <a:ext cx="1116360" cy="963960"/>
          </a:xfrm>
          <a:custGeom>
            <a:avLst/>
            <a:gdLst/>
            <a:ahLst/>
            <a:cxnLst/>
            <a:rect l="l" t="t" r="r" b="b"/>
            <a:pathLst>
              <a:path w="1116360" h="963960">
                <a:moveTo>
                  <a:pt x="0" y="0"/>
                </a:moveTo>
                <a:lnTo>
                  <a:pt x="1116360" y="0"/>
                </a:lnTo>
                <a:lnTo>
                  <a:pt x="11163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904" b="-7904"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E3BCA6-DBE8-4608-B4CD-DB7F4C76D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81100"/>
            <a:ext cx="17907000" cy="8000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81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729723" y="-534871"/>
            <a:ext cx="9092278" cy="11178405"/>
          </a:xfrm>
          <a:custGeom>
            <a:avLst/>
            <a:gdLst/>
            <a:ahLst/>
            <a:cxnLst/>
            <a:rect l="l" t="t" r="r" b="b"/>
            <a:pathLst>
              <a:path w="9092278" h="11178405">
                <a:moveTo>
                  <a:pt x="0" y="0"/>
                </a:moveTo>
                <a:lnTo>
                  <a:pt x="9092278" y="0"/>
                </a:lnTo>
                <a:lnTo>
                  <a:pt x="9092278" y="11178405"/>
                </a:lnTo>
                <a:lnTo>
                  <a:pt x="0" y="1117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3810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324040" y="-3810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32404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00342" y="-144661"/>
            <a:ext cx="9887317" cy="1173361"/>
          </a:xfrm>
          <a:custGeom>
            <a:avLst/>
            <a:gdLst/>
            <a:ahLst/>
            <a:cxnLst/>
            <a:rect l="l" t="t" r="r" b="b"/>
            <a:pathLst>
              <a:path w="9887317" h="1173361">
                <a:moveTo>
                  <a:pt x="0" y="0"/>
                </a:moveTo>
                <a:lnTo>
                  <a:pt x="9887317" y="0"/>
                </a:lnTo>
                <a:lnTo>
                  <a:pt x="9887317" y="1173361"/>
                </a:lnTo>
                <a:lnTo>
                  <a:pt x="0" y="1173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67400" y="97226"/>
            <a:ext cx="10983546" cy="86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3751" dirty="0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DATABASE IMPLEMENTAION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0AEBE9-EEC5-451C-B4FA-B5E83FAF79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485900"/>
            <a:ext cx="8449644" cy="784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EF5AF3-C44E-4560-98C5-E67E074C6E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9700"/>
            <a:ext cx="8610600" cy="7871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8800" y="-9785157"/>
            <a:ext cx="23356541" cy="11412104"/>
          </a:xfrm>
          <a:custGeom>
            <a:avLst/>
            <a:gdLst/>
            <a:ahLst/>
            <a:cxnLst/>
            <a:rect l="l" t="t" r="r" b="b"/>
            <a:pathLst>
              <a:path w="23356541" h="11412104">
                <a:moveTo>
                  <a:pt x="0" y="0"/>
                </a:moveTo>
                <a:lnTo>
                  <a:pt x="23356541" y="0"/>
                </a:lnTo>
                <a:lnTo>
                  <a:pt x="23356541" y="11412104"/>
                </a:lnTo>
                <a:lnTo>
                  <a:pt x="0" y="11412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61602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2452" y="-20957"/>
            <a:ext cx="9240149" cy="1327834"/>
          </a:xfrm>
          <a:custGeom>
            <a:avLst/>
            <a:gdLst/>
            <a:ahLst/>
            <a:cxnLst/>
            <a:rect l="l" t="t" r="r" b="b"/>
            <a:pathLst>
              <a:path w="9240149" h="1327834">
                <a:moveTo>
                  <a:pt x="0" y="0"/>
                </a:moveTo>
                <a:lnTo>
                  <a:pt x="9240149" y="0"/>
                </a:lnTo>
                <a:lnTo>
                  <a:pt x="9240149" y="1327834"/>
                </a:lnTo>
                <a:lnTo>
                  <a:pt x="0" y="1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75507" y="7953634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7" name="Freeform 7"/>
          <p:cNvSpPr/>
          <p:nvPr/>
        </p:nvSpPr>
        <p:spPr>
          <a:xfrm>
            <a:off x="17361602" y="9309662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32304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9476" y="6142291"/>
            <a:ext cx="1194959" cy="55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>
                <a:solidFill>
                  <a:srgbClr val="162F56"/>
                </a:solidFill>
                <a:latin typeface="Ample Display"/>
                <a:ea typeface="Ample Display"/>
                <a:cs typeface="Ample Display"/>
                <a:sym typeface="Ample Display"/>
              </a:rPr>
              <a:t>FACT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03296" y="46640"/>
            <a:ext cx="7297444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7"/>
              </a:lnSpc>
            </a:pPr>
            <a:r>
              <a:rPr lang="en-US" sz="6341" dirty="0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ETL for Database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6388" y="5119773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7479" y="9285962"/>
            <a:ext cx="851261" cy="70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89" b="1">
                <a:solidFill>
                  <a:srgbClr val="162F56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011A3E-A1A4-42F7-A1F6-569B06A9D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190" y="1714500"/>
            <a:ext cx="8283385" cy="7390532"/>
          </a:xfrm>
          <a:prstGeom prst="roundRect">
            <a:avLst>
              <a:gd name="adj" fmla="val 70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D9B183-D706-4BAF-BB2F-D0FD356241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4" y="1785859"/>
            <a:ext cx="8763953" cy="7304114"/>
          </a:xfrm>
          <a:prstGeom prst="roundRect">
            <a:avLst>
              <a:gd name="adj" fmla="val 52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517</Words>
  <Application>Microsoft Office PowerPoint</Application>
  <PresentationFormat>Custom</PresentationFormat>
  <Paragraphs>205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Ample Display</vt:lpstr>
      <vt:lpstr>Calibri</vt:lpstr>
      <vt:lpstr>Arial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Modern Geometric Company Profile Presentation</dc:title>
  <dc:creator>Mr.Heisnberg</dc:creator>
  <cp:lastModifiedBy>Haitham Saady Khair</cp:lastModifiedBy>
  <cp:revision>18</cp:revision>
  <dcterms:created xsi:type="dcterms:W3CDTF">2006-08-16T00:00:00Z</dcterms:created>
  <dcterms:modified xsi:type="dcterms:W3CDTF">2024-10-04T12:59:09Z</dcterms:modified>
  <dc:identifier>DAGQf9E0N8k</dc:identifier>
</cp:coreProperties>
</file>